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7" r:id="rId2"/>
    <p:sldId id="398" r:id="rId3"/>
    <p:sldId id="399" r:id="rId4"/>
    <p:sldId id="400" r:id="rId5"/>
    <p:sldId id="401" r:id="rId6"/>
    <p:sldId id="402" r:id="rId7"/>
    <p:sldId id="403" r:id="rId8"/>
    <p:sldId id="404" r:id="rId9"/>
    <p:sldId id="405" r:id="rId10"/>
    <p:sldId id="414" r:id="rId11"/>
    <p:sldId id="406" r:id="rId12"/>
    <p:sldId id="407" r:id="rId13"/>
    <p:sldId id="408" r:id="rId14"/>
    <p:sldId id="409" r:id="rId15"/>
    <p:sldId id="411" r:id="rId16"/>
    <p:sldId id="413" r:id="rId17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2432"/>
    <a:srgbClr val="009896"/>
    <a:srgbClr val="1C60AB"/>
    <a:srgbClr val="EF9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994" autoAdjust="0"/>
    <p:restoredTop sz="80381" autoAdjust="0"/>
  </p:normalViewPr>
  <p:slideViewPr>
    <p:cSldViewPr snapToGrid="0">
      <p:cViewPr varScale="1">
        <p:scale>
          <a:sx n="94" d="100"/>
          <a:sy n="94" d="100"/>
        </p:scale>
        <p:origin x="-90" y="-558"/>
      </p:cViewPr>
      <p:guideLst>
        <p:guide orient="horz" pos="3838"/>
        <p:guide pos="43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3B408B59-5E86-4293-88EB-2DC850E351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0407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94AE3AE-70E5-4FB8-8754-66EFB28E1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367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19163">
              <a:defRPr sz="6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9163">
              <a:defRPr sz="6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/>
              <a:t>Tributary Junctions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19163">
              <a:defRPr sz="6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9163">
              <a:defRPr sz="6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/>
              <a:t>Feb 2003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19163">
              <a:defRPr sz="6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9163">
              <a:defRPr sz="6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/>
              <a:t>HEC-RAS Version 3.1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9163">
              <a:defRPr sz="6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9163">
              <a:defRPr sz="6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D785394D-0318-4E5A-A4CB-B0B0B8A3CA29}" type="slidenum">
              <a:rPr lang="en-US" sz="1200"/>
              <a:pPr/>
              <a:t>14</a:t>
            </a:fld>
            <a:endParaRPr lang="en-US" sz="1200"/>
          </a:p>
        </p:txBody>
      </p:sp>
      <p:sp>
        <p:nvSpPr>
          <p:cNvPr id="2867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9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19163">
              <a:defRPr sz="6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9163">
              <a:defRPr sz="6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/>
              <a:t>Tributary Junctions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19163">
              <a:defRPr sz="6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9163">
              <a:defRPr sz="6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/>
              <a:t>Feb 2003</a:t>
            </a:r>
          </a:p>
        </p:txBody>
      </p:sp>
      <p:sp>
        <p:nvSpPr>
          <p:cNvPr id="307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19163">
              <a:defRPr sz="6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9163">
              <a:defRPr sz="6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/>
              <a:t>HEC-RAS Version 3.1</a:t>
            </a:r>
          </a:p>
        </p:txBody>
      </p:sp>
      <p:sp>
        <p:nvSpPr>
          <p:cNvPr id="307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9163">
              <a:defRPr sz="6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9163">
              <a:defRPr sz="6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D5C3BF99-37CF-4238-87CE-0FABEA608C01}" type="slidenum">
              <a:rPr lang="en-US" sz="1200"/>
              <a:pPr/>
              <a:t>15</a:t>
            </a:fld>
            <a:endParaRPr lang="en-US" sz="120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7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19163">
              <a:defRPr sz="6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9163">
              <a:defRPr sz="6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/>
              <a:t>Tributary Junctions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19163">
              <a:defRPr sz="6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9163">
              <a:defRPr sz="6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/>
              <a:t>Feb 2003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19163">
              <a:defRPr sz="6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9163">
              <a:defRPr sz="6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/>
              <a:t>HEC-RAS Version 3.1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9163">
              <a:defRPr sz="6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9163">
              <a:defRPr sz="6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CDF082D7-6670-4D52-9D0A-F1E877255337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19163">
              <a:defRPr sz="6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9163">
              <a:defRPr sz="6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/>
              <a:t>Tributary Junctions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19163">
              <a:defRPr sz="6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9163">
              <a:defRPr sz="6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/>
              <a:t>Feb 2003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19163">
              <a:defRPr sz="6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9163">
              <a:defRPr sz="6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/>
              <a:t>HEC-RAS Version 3.1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9163">
              <a:defRPr sz="6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9163">
              <a:defRPr sz="6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D602028-90E0-4973-9C8F-AD5A1A0DC7FF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19163">
              <a:defRPr sz="6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9163">
              <a:defRPr sz="6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/>
              <a:t>Tributary Junctions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19163">
              <a:defRPr sz="6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9163">
              <a:defRPr sz="6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/>
              <a:t>Feb 2003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19163">
              <a:defRPr sz="6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9163">
              <a:defRPr sz="6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/>
              <a:t>HEC-RAS Version 3.1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9163">
              <a:defRPr sz="6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9163">
              <a:defRPr sz="6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D0E872E4-B1F3-4D39-9277-A4163A41122A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225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19163">
              <a:defRPr sz="6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9163">
              <a:defRPr sz="6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/>
              <a:t>Tributary Junctions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19163">
              <a:defRPr sz="6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9163">
              <a:defRPr sz="6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/>
              <a:t>Feb 2003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19163">
              <a:defRPr sz="6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9163">
              <a:defRPr sz="6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/>
              <a:t>HEC-RAS Version 3.1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9163">
              <a:defRPr sz="6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9163">
              <a:defRPr sz="6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F173521-D7B7-41BF-A697-01E9EDED7AD1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2355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9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19163">
              <a:defRPr sz="6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9163">
              <a:defRPr sz="6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/>
              <a:t>Tributary Junctions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19163">
              <a:defRPr sz="6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9163">
              <a:defRPr sz="6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/>
              <a:t>Feb 2003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19163">
              <a:defRPr sz="6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9163">
              <a:defRPr sz="6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/>
              <a:t>HEC-RAS Version 3.1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9163">
              <a:defRPr sz="6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9163">
              <a:defRPr sz="6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AE177D8-37F3-4253-9DE7-BDAC76BDB5A3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2458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3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19163">
              <a:defRPr sz="6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9163">
              <a:defRPr sz="6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/>
              <a:t>Tributary Junctions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19163">
              <a:defRPr sz="6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9163">
              <a:defRPr sz="6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/>
              <a:t>Feb 2003</a:t>
            </a:r>
          </a:p>
        </p:txBody>
      </p:sp>
      <p:sp>
        <p:nvSpPr>
          <p:cNvPr id="256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19163">
              <a:defRPr sz="6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9163">
              <a:defRPr sz="6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/>
              <a:t>HEC-RAS Version 3.1</a:t>
            </a:r>
          </a:p>
        </p:txBody>
      </p:sp>
      <p:sp>
        <p:nvSpPr>
          <p:cNvPr id="256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9163">
              <a:defRPr sz="6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9163">
              <a:defRPr sz="6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039BF65-3DA3-4F31-9E9C-2806FC5C2C3F}" type="slidenum">
              <a:rPr lang="en-US" sz="1200"/>
              <a:pPr/>
              <a:t>11</a:t>
            </a:fld>
            <a:endParaRPr lang="en-US" sz="1200"/>
          </a:p>
        </p:txBody>
      </p:sp>
      <p:sp>
        <p:nvSpPr>
          <p:cNvPr id="256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19163">
              <a:defRPr sz="6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9163">
              <a:defRPr sz="6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/>
              <a:t>Tributary Junctions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19163">
              <a:defRPr sz="6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9163">
              <a:defRPr sz="6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/>
              <a:t>Feb 2003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19163">
              <a:defRPr sz="6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9163">
              <a:defRPr sz="6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/>
              <a:t>HEC-RAS Version 3.1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9163">
              <a:defRPr sz="6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9163">
              <a:defRPr sz="6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16AECFB-9A0C-47C8-9F58-742C2C2C9F0B}" type="slidenum">
              <a:rPr lang="en-US" sz="1200"/>
              <a:pPr/>
              <a:t>12</a:t>
            </a:fld>
            <a:endParaRPr lang="en-US" sz="120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19163">
              <a:defRPr sz="6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9163">
              <a:defRPr sz="6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/>
              <a:t>Tributary Junctions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19163">
              <a:defRPr sz="6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9163">
              <a:defRPr sz="6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/>
              <a:t>Feb 2003</a:t>
            </a:r>
          </a:p>
        </p:txBody>
      </p:sp>
      <p:sp>
        <p:nvSpPr>
          <p:cNvPr id="2765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19163">
              <a:defRPr sz="6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9163">
              <a:defRPr sz="6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/>
              <a:t>HEC-RAS Version 3.1</a:t>
            </a:r>
          </a:p>
        </p:txBody>
      </p:sp>
      <p:sp>
        <p:nvSpPr>
          <p:cNvPr id="276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9163">
              <a:defRPr sz="6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9163">
              <a:defRPr sz="6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9163">
              <a:defRPr sz="6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DB60E533-1284-4ECA-9624-DA47BE7C840B}" type="slidenum">
              <a:rPr lang="en-US" sz="1200"/>
              <a:pPr/>
              <a:t>13</a:t>
            </a:fld>
            <a:endParaRPr lang="en-US" sz="1200"/>
          </a:p>
        </p:txBody>
      </p:sp>
      <p:sp>
        <p:nvSpPr>
          <p:cNvPr id="2765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5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8610600" y="2281238"/>
            <a:ext cx="533400" cy="2303462"/>
          </a:xfrm>
          <a:prstGeom prst="rect">
            <a:avLst/>
          </a:prstGeom>
          <a:solidFill>
            <a:srgbClr val="B92432"/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8610600" y="0"/>
            <a:ext cx="533400" cy="2303463"/>
          </a:xfrm>
          <a:prstGeom prst="rect">
            <a:avLst/>
          </a:prstGeom>
          <a:solidFill>
            <a:srgbClr val="EF9C00"/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8610600" y="4579938"/>
            <a:ext cx="533400" cy="2303462"/>
          </a:xfrm>
          <a:prstGeom prst="rect">
            <a:avLst/>
          </a:prstGeom>
          <a:solidFill>
            <a:srgbClr val="1C60AB"/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7" name="Picture 11" descr="Aardbo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77213" y="2986088"/>
            <a:ext cx="8636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 descr="Itc_logo transpara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675" y="6118225"/>
            <a:ext cx="5508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838200" y="6534150"/>
            <a:ext cx="7467600" cy="2746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200" i="1">
                <a:latin typeface="Arial" charset="0"/>
                <a:cs typeface="+mn-cs"/>
              </a:rPr>
              <a:t>ITC Faculty of Geo-Information Science and Earth Observation of the University of Twente </a:t>
            </a:r>
            <a:endParaRPr lang="nl-NL" sz="1200" i="1">
              <a:latin typeface="Arial" charset="0"/>
              <a:cs typeface="+mn-cs"/>
            </a:endParaRP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38250" y="1552575"/>
            <a:ext cx="6680200" cy="1470025"/>
          </a:xfrm>
        </p:spPr>
        <p:txBody>
          <a:bodyPr/>
          <a:lstStyle>
            <a:lvl1pPr algn="ctr">
              <a:defRPr b="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00150" y="3408363"/>
            <a:ext cx="67183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ITC Faculty of Geo-Information Science and Earth Observation of the University of Twente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D9C638-B804-4E7F-8A96-AAC9500941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9538" y="95250"/>
            <a:ext cx="2000250" cy="5973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250"/>
            <a:ext cx="5849938" cy="5973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ITC Faculty of Geo-Information Science and Earth Observation of the University of Twente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41755-1C0A-48E4-9160-1DEAAC73F2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5250"/>
            <a:ext cx="8002588" cy="868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68313" y="1484313"/>
            <a:ext cx="3917950" cy="4584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538663" y="1484313"/>
            <a:ext cx="3919537" cy="45847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ITC Faculty of Geo-Information Science and Earth Observation of the University of Twente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1034F-3B19-4966-8F38-66B8F5C1A2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ITC Faculty of Geo-Information Science and Earth Observation of the University of Twente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1AB0E-BA98-466C-AA30-6D9FB96DFB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ITC Faculty of Geo-Information Science and Earth Observation of the University of Twente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0ADC5-894E-4061-8779-8DFCC98F64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484313"/>
            <a:ext cx="3917950" cy="4584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8663" y="1484313"/>
            <a:ext cx="3919537" cy="4584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ITC Faculty of Geo-Information Science and Earth Observation of the University of Twente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D517B-C110-4189-AE87-B660CF3203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ITC Faculty of Geo-Information Science and Earth Observation of the University of Twente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F51DB-96B1-4282-BE61-9F9CFE891E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ITC Faculty of Geo-Information Science and Earth Observation of the University of Twente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D7CDF-39B9-4FA4-A673-23FAB2AE4F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ITC Faculty of Geo-Information Science and Earth Observation of the University of Twente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87E8C4-1F64-4D3A-8F68-03516845BE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ITC Faculty of Geo-Information Science and Earth Observation of the University of Twente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82F392-5772-4F60-B9E0-F5C9F0F0E1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ITC Faculty of Geo-Information Science and Earth Observation of the University of Twente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B4FA9-C3EF-4272-B1B7-7ED246A38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ChangeArrowheads="1"/>
          </p:cNvSpPr>
          <p:nvPr/>
        </p:nvSpPr>
        <p:spPr bwMode="auto">
          <a:xfrm>
            <a:off x="0" y="0"/>
            <a:ext cx="8893175" cy="114458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9896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5250"/>
            <a:ext cx="8002588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84313"/>
            <a:ext cx="7989887" cy="458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5650" y="6564313"/>
            <a:ext cx="7704138" cy="2968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1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ITC Faculty of Geo-Information Science and Earth Observation of the University of Twente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66150" y="6559550"/>
            <a:ext cx="501650" cy="3127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5E14665-41F6-458C-A818-11AEDC2096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1" name="Group 15"/>
          <p:cNvGrpSpPr>
            <a:grpSpLocks/>
          </p:cNvGrpSpPr>
          <p:nvPr/>
        </p:nvGrpSpPr>
        <p:grpSpPr bwMode="auto">
          <a:xfrm>
            <a:off x="8893175" y="0"/>
            <a:ext cx="250825" cy="3429000"/>
            <a:chOff x="5602" y="0"/>
            <a:chExt cx="158" cy="2160"/>
          </a:xfrm>
        </p:grpSpPr>
        <p:sp>
          <p:nvSpPr>
            <p:cNvPr id="1034" name="Rectangle 8"/>
            <p:cNvSpPr>
              <a:spLocks noChangeArrowheads="1"/>
            </p:cNvSpPr>
            <p:nvPr userDrawn="1"/>
          </p:nvSpPr>
          <p:spPr bwMode="auto">
            <a:xfrm>
              <a:off x="5602" y="0"/>
              <a:ext cx="158" cy="721"/>
            </a:xfrm>
            <a:prstGeom prst="rect">
              <a:avLst/>
            </a:prstGeom>
            <a:solidFill>
              <a:srgbClr val="EF9C00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35" name="Rectangle 9"/>
            <p:cNvSpPr>
              <a:spLocks noChangeArrowheads="1"/>
            </p:cNvSpPr>
            <p:nvPr userDrawn="1"/>
          </p:nvSpPr>
          <p:spPr bwMode="auto">
            <a:xfrm>
              <a:off x="5602" y="720"/>
              <a:ext cx="158" cy="720"/>
            </a:xfrm>
            <a:prstGeom prst="rect">
              <a:avLst/>
            </a:prstGeom>
            <a:solidFill>
              <a:srgbClr val="B92432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36" name="Rectangle 10"/>
            <p:cNvSpPr>
              <a:spLocks noChangeArrowheads="1"/>
            </p:cNvSpPr>
            <p:nvPr userDrawn="1"/>
          </p:nvSpPr>
          <p:spPr bwMode="auto">
            <a:xfrm>
              <a:off x="5602" y="1439"/>
              <a:ext cx="158" cy="721"/>
            </a:xfrm>
            <a:prstGeom prst="rect">
              <a:avLst/>
            </a:prstGeom>
            <a:solidFill>
              <a:srgbClr val="1C60AB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</p:grpSp>
      <p:pic>
        <p:nvPicPr>
          <p:cNvPr id="1032" name="Picture 12" descr="Aardbol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675688" y="908050"/>
            <a:ext cx="430212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16" descr="Itc_logo transparant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66675" y="6118225"/>
            <a:ext cx="5508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9896"/>
        </a:buClr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630238" indent="-285750" algn="l" rtl="0" eaLnBrk="0" fontAlgn="base" hangingPunct="0">
        <a:spcBef>
          <a:spcPct val="20000"/>
        </a:spcBef>
        <a:spcAft>
          <a:spcPct val="0"/>
        </a:spcAft>
        <a:buClr>
          <a:srgbClr val="009896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860425" indent="-228600" algn="l" rtl="0" eaLnBrk="0" fontAlgn="base" hangingPunct="0">
        <a:spcBef>
          <a:spcPct val="20000"/>
        </a:spcBef>
        <a:spcAft>
          <a:spcPct val="0"/>
        </a:spcAft>
        <a:buClr>
          <a:srgbClr val="009896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090613" indent="-228600" algn="l" rtl="0" eaLnBrk="0" fontAlgn="base" hangingPunct="0">
        <a:spcBef>
          <a:spcPct val="20000"/>
        </a:spcBef>
        <a:spcAft>
          <a:spcPct val="0"/>
        </a:spcAft>
        <a:buClr>
          <a:srgbClr val="009896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322388" indent="-228600" algn="l" rtl="0" eaLnBrk="0" fontAlgn="base" hangingPunct="0">
        <a:spcBef>
          <a:spcPct val="20000"/>
        </a:spcBef>
        <a:spcAft>
          <a:spcPct val="0"/>
        </a:spcAft>
        <a:buClr>
          <a:srgbClr val="009896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1779588" indent="-228600" algn="l" rtl="0" fontAlgn="base">
        <a:spcBef>
          <a:spcPct val="20000"/>
        </a:spcBef>
        <a:spcAft>
          <a:spcPct val="0"/>
        </a:spcAft>
        <a:buClr>
          <a:srgbClr val="009896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236788" indent="-228600" algn="l" rtl="0" fontAlgn="base">
        <a:spcBef>
          <a:spcPct val="20000"/>
        </a:spcBef>
        <a:spcAft>
          <a:spcPct val="0"/>
        </a:spcAft>
        <a:buClr>
          <a:srgbClr val="009896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693988" indent="-228600" algn="l" rtl="0" fontAlgn="base">
        <a:spcBef>
          <a:spcPct val="20000"/>
        </a:spcBef>
        <a:spcAft>
          <a:spcPct val="0"/>
        </a:spcAft>
        <a:buClr>
          <a:srgbClr val="009896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151188" indent="-228600" algn="l" rtl="0" fontAlgn="base">
        <a:spcBef>
          <a:spcPct val="20000"/>
        </a:spcBef>
        <a:spcAft>
          <a:spcPct val="0"/>
        </a:spcAft>
        <a:buClr>
          <a:srgbClr val="009896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11658" y="1552575"/>
            <a:ext cx="7787811" cy="1470025"/>
          </a:xfrm>
        </p:spPr>
        <p:txBody>
          <a:bodyPr/>
          <a:lstStyle/>
          <a:p>
            <a:pPr eaLnBrk="1" hangingPunct="1"/>
            <a:r>
              <a:rPr lang="en-US" sz="4000" dirty="0" smtClean="0"/>
              <a:t>HECRAS Tributary Junctions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“</a:t>
            </a:r>
            <a:r>
              <a:rPr lang="en-US" sz="3200" dirty="0" smtClean="0"/>
              <a:t>HECRAS” -</a:t>
            </a:r>
            <a:r>
              <a:rPr lang="en-US" sz="2800" dirty="0" smtClean="0"/>
              <a:t> </a:t>
            </a:r>
            <a:r>
              <a:rPr lang="en-US" sz="3200" dirty="0" err="1" smtClean="0">
                <a:latin typeface="AcadMtavr" pitchFamily="2" charset="0"/>
              </a:rPr>
              <a:t>Senakadebis</a:t>
            </a:r>
            <a:r>
              <a:rPr lang="en-US" sz="3200" dirty="0" smtClean="0">
                <a:latin typeface="AcadMtavr" pitchFamily="2" charset="0"/>
              </a:rPr>
              <a:t> </a:t>
            </a:r>
            <a:r>
              <a:rPr lang="en-US" sz="3200" dirty="0" err="1" smtClean="0">
                <a:latin typeface="AcadMtavr" pitchFamily="2" charset="0"/>
              </a:rPr>
              <a:t>Se</a:t>
            </a:r>
            <a:r>
              <a:rPr lang="en-US" sz="3200" dirty="0" err="1" smtClean="0">
                <a:latin typeface="AcadMtavr" pitchFamily="2" charset="0"/>
              </a:rPr>
              <a:t>kavSireba</a:t>
            </a:r>
            <a:endParaRPr lang="en-US" sz="2800" dirty="0" smtClean="0">
              <a:latin typeface="AcadMtavr" pitchFamily="2" charset="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00150" y="3408363"/>
            <a:ext cx="6718300" cy="2928937"/>
          </a:xfrm>
        </p:spPr>
        <p:txBody>
          <a:bodyPr/>
          <a:lstStyle/>
          <a:p>
            <a:pPr eaLnBrk="1" hangingPunct="1"/>
            <a:endParaRPr lang="en-US" dirty="0" smtClean="0">
              <a:latin typeface="Comic Sans MS" pitchFamily="66" charset="0"/>
            </a:endParaRPr>
          </a:p>
          <a:p>
            <a:pPr algn="r" eaLnBrk="1" hangingPunct="1"/>
            <a:endParaRPr lang="en-US" dirty="0" smtClean="0"/>
          </a:p>
          <a:p>
            <a:pPr eaLnBrk="1" hangingPunct="1"/>
            <a:r>
              <a:rPr lang="en-US" dirty="0" smtClean="0"/>
              <a:t>by G. </a:t>
            </a:r>
            <a:r>
              <a:rPr lang="en-US" dirty="0" err="1" smtClean="0"/>
              <a:t>Parodi</a:t>
            </a:r>
            <a:endParaRPr lang="en-US" dirty="0" smtClean="0"/>
          </a:p>
          <a:p>
            <a:pPr eaLnBrk="1" hangingPunct="1"/>
            <a:r>
              <a:rPr lang="en-US" dirty="0" smtClean="0"/>
              <a:t>WRS – ITC – </a:t>
            </a:r>
            <a:r>
              <a:rPr lang="en-US" dirty="0" smtClean="0"/>
              <a:t>The </a:t>
            </a:r>
            <a:r>
              <a:rPr lang="en-US" dirty="0" smtClean="0"/>
              <a:t>Netherlands</a:t>
            </a:r>
          </a:p>
          <a:p>
            <a:pPr eaLnBrk="1" hangingPunct="1"/>
            <a:r>
              <a:rPr lang="en-US" dirty="0" smtClean="0">
                <a:latin typeface="AcadMtavr" pitchFamily="2" charset="0"/>
              </a:rPr>
              <a:t>g. </a:t>
            </a:r>
            <a:r>
              <a:rPr lang="en-US" dirty="0" err="1" smtClean="0">
                <a:latin typeface="AcadMtavr" pitchFamily="2" charset="0"/>
              </a:rPr>
              <a:t>parodi</a:t>
            </a:r>
            <a:endParaRPr lang="en-US" dirty="0" smtClean="0">
              <a:latin typeface="AcadMtavr" pitchFamily="2" charset="0"/>
            </a:endParaRPr>
          </a:p>
          <a:p>
            <a:pPr eaLnBrk="1" hangingPunct="1"/>
            <a:r>
              <a:rPr lang="en-US" dirty="0" smtClean="0"/>
              <a:t>WRS-ITC- </a:t>
            </a:r>
            <a:r>
              <a:rPr lang="en-US" dirty="0" err="1" smtClean="0">
                <a:latin typeface="AcadNusx" pitchFamily="2" charset="0"/>
              </a:rPr>
              <a:t>niderlandebi</a:t>
            </a:r>
            <a:endParaRPr lang="en-US" dirty="0">
              <a:latin typeface="AcadNusx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How it should look like?</a:t>
            </a:r>
            <a:br>
              <a:rPr lang="en-US" sz="2000" dirty="0" smtClean="0"/>
            </a:br>
            <a:r>
              <a:rPr lang="en-US" sz="2000" dirty="0" err="1">
                <a:latin typeface="AcadMtavr" pitchFamily="2" charset="0"/>
              </a:rPr>
              <a:t>r</a:t>
            </a:r>
            <a:r>
              <a:rPr lang="en-US" sz="2000" dirty="0" err="1" smtClean="0">
                <a:latin typeface="AcadMtavr" pitchFamily="2" charset="0"/>
              </a:rPr>
              <a:t>ogor</a:t>
            </a:r>
            <a:r>
              <a:rPr lang="en-US" sz="2000" dirty="0" smtClean="0">
                <a:latin typeface="AcadMtavr" pitchFamily="2" charset="0"/>
              </a:rPr>
              <a:t> </a:t>
            </a:r>
            <a:r>
              <a:rPr lang="en-US" sz="2000" dirty="0" err="1" smtClean="0">
                <a:latin typeface="AcadMtavr" pitchFamily="2" charset="0"/>
              </a:rPr>
              <a:t>unda</a:t>
            </a:r>
            <a:r>
              <a:rPr lang="en-US" sz="2000" dirty="0" smtClean="0">
                <a:latin typeface="AcadMtavr" pitchFamily="2" charset="0"/>
              </a:rPr>
              <a:t> </a:t>
            </a:r>
            <a:r>
              <a:rPr lang="en-US" sz="2000" dirty="0" err="1" smtClean="0">
                <a:latin typeface="AcadMtavr" pitchFamily="2" charset="0"/>
              </a:rPr>
              <a:t>gamoiyurebodes</a:t>
            </a:r>
            <a:r>
              <a:rPr lang="en-US" sz="2000" dirty="0" smtClean="0">
                <a:latin typeface="AcadMtavr" pitchFamily="2" charset="0"/>
              </a:rPr>
              <a:t> </a:t>
            </a:r>
            <a:r>
              <a:rPr lang="en-US" sz="2000" dirty="0" err="1" smtClean="0">
                <a:latin typeface="AcadMtavr" pitchFamily="2" charset="0"/>
              </a:rPr>
              <a:t>sqematuri</a:t>
            </a:r>
            <a:r>
              <a:rPr lang="en-US" sz="2000" dirty="0" smtClean="0">
                <a:latin typeface="AcadMtavr" pitchFamily="2" charset="0"/>
              </a:rPr>
              <a:t> </a:t>
            </a:r>
            <a:r>
              <a:rPr lang="en-US" sz="2000" dirty="0" err="1" smtClean="0">
                <a:latin typeface="AcadMtavr" pitchFamily="2" charset="0"/>
              </a:rPr>
              <a:t>anxazi</a:t>
            </a:r>
            <a:r>
              <a:rPr lang="en-US" sz="3200" dirty="0" smtClean="0">
                <a:latin typeface="AcadMtavr" pitchFamily="2" charset="0"/>
              </a:rPr>
              <a:t>?</a:t>
            </a:r>
            <a:endParaRPr lang="en-US" sz="3200" dirty="0">
              <a:latin typeface="AcadMtavr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8135" y="1170433"/>
            <a:ext cx="5517221" cy="3458718"/>
          </a:xfrm>
        </p:spPr>
        <p:txBody>
          <a:bodyPr/>
          <a:lstStyle/>
          <a:p>
            <a:r>
              <a:rPr lang="en-US" sz="1400" dirty="0" smtClean="0"/>
              <a:t>None of the sections cut each other or overlap!!</a:t>
            </a:r>
          </a:p>
          <a:p>
            <a:r>
              <a:rPr lang="en-US" sz="1400" dirty="0" err="1">
                <a:latin typeface="AcadNusx" pitchFamily="2" charset="0"/>
              </a:rPr>
              <a:t>arcerTi</a:t>
            </a:r>
            <a:r>
              <a:rPr lang="en-US" sz="1400" dirty="0">
                <a:latin typeface="AcadNusx" pitchFamily="2" charset="0"/>
              </a:rPr>
              <a:t> </a:t>
            </a:r>
            <a:r>
              <a:rPr lang="en-US" sz="1400" dirty="0" err="1">
                <a:latin typeface="AcadNusx" pitchFamily="2" charset="0"/>
              </a:rPr>
              <a:t>segmenti</a:t>
            </a:r>
            <a:r>
              <a:rPr lang="en-US" sz="1400" dirty="0">
                <a:latin typeface="AcadNusx" pitchFamily="2" charset="0"/>
              </a:rPr>
              <a:t> </a:t>
            </a:r>
            <a:r>
              <a:rPr lang="en-US" sz="1400" dirty="0" err="1">
                <a:latin typeface="AcadNusx" pitchFamily="2" charset="0"/>
              </a:rPr>
              <a:t>ar</a:t>
            </a:r>
            <a:r>
              <a:rPr lang="en-US" sz="1400" dirty="0">
                <a:latin typeface="AcadNusx" pitchFamily="2" charset="0"/>
              </a:rPr>
              <a:t> </a:t>
            </a:r>
            <a:r>
              <a:rPr lang="en-US" sz="1400" dirty="0" err="1">
                <a:latin typeface="AcadNusx" pitchFamily="2" charset="0"/>
              </a:rPr>
              <a:t>unda</a:t>
            </a:r>
            <a:r>
              <a:rPr lang="en-US" sz="1400" dirty="0">
                <a:latin typeface="AcadNusx" pitchFamily="2" charset="0"/>
              </a:rPr>
              <a:t> </a:t>
            </a:r>
            <a:r>
              <a:rPr lang="en-US" sz="1400" dirty="0" err="1">
                <a:latin typeface="AcadNusx" pitchFamily="2" charset="0"/>
              </a:rPr>
              <a:t>kveTdes</a:t>
            </a:r>
            <a:r>
              <a:rPr lang="en-US" sz="1400" dirty="0">
                <a:latin typeface="AcadNusx" pitchFamily="2" charset="0"/>
              </a:rPr>
              <a:t> </a:t>
            </a:r>
            <a:r>
              <a:rPr lang="en-US" sz="1400" dirty="0" smtClean="0">
                <a:latin typeface="AcadNusx" pitchFamily="2" charset="0"/>
              </a:rPr>
              <a:t>an </a:t>
            </a:r>
            <a:r>
              <a:rPr lang="en-US" sz="1400" dirty="0" err="1" smtClean="0">
                <a:latin typeface="AcadNusx" pitchFamily="2" charset="0"/>
              </a:rPr>
              <a:t>emTxveodes</a:t>
            </a:r>
            <a:r>
              <a:rPr lang="en-US" sz="1400" dirty="0" smtClean="0">
                <a:latin typeface="AcadNusx" pitchFamily="2" charset="0"/>
              </a:rPr>
              <a:t> </a:t>
            </a:r>
            <a:r>
              <a:rPr lang="en-US" sz="1400" dirty="0" err="1" smtClean="0">
                <a:latin typeface="AcadNusx" pitchFamily="2" charset="0"/>
              </a:rPr>
              <a:t>erTmaneTs</a:t>
            </a:r>
            <a:r>
              <a:rPr lang="en-US" sz="1400" dirty="0" smtClean="0">
                <a:latin typeface="AcadNusx" pitchFamily="2" charset="0"/>
              </a:rPr>
              <a:t>.</a:t>
            </a:r>
            <a:endParaRPr lang="en-US" sz="1400" dirty="0">
              <a:latin typeface="AcadNusx" pitchFamily="2" charset="0"/>
            </a:endParaRPr>
          </a:p>
          <a:p>
            <a:r>
              <a:rPr lang="en-US" sz="1400" dirty="0" smtClean="0"/>
              <a:t>Upstream sections (0.106 and 0.013) should have downstream reach lengths equal zero in the cross section editor.</a:t>
            </a:r>
          </a:p>
          <a:p>
            <a:r>
              <a:rPr lang="en-US" sz="1400" dirty="0" err="1" smtClean="0">
                <a:latin typeface="AcadNusx" pitchFamily="2" charset="0"/>
              </a:rPr>
              <a:t>zeda</a:t>
            </a:r>
            <a:r>
              <a:rPr lang="en-US" sz="1400" dirty="0" smtClean="0">
                <a:latin typeface="AcadNusx" pitchFamily="2" charset="0"/>
              </a:rPr>
              <a:t> </a:t>
            </a:r>
            <a:r>
              <a:rPr lang="en-US" sz="1400" dirty="0" err="1">
                <a:latin typeface="AcadNusx" pitchFamily="2" charset="0"/>
              </a:rPr>
              <a:t>dinebis</a:t>
            </a:r>
            <a:r>
              <a:rPr lang="en-US" sz="1400" dirty="0">
                <a:latin typeface="AcadNusx" pitchFamily="2" charset="0"/>
              </a:rPr>
              <a:t> </a:t>
            </a:r>
            <a:r>
              <a:rPr lang="en-US" sz="1400" dirty="0" err="1" smtClean="0">
                <a:latin typeface="AcadNusx" pitchFamily="2" charset="0"/>
              </a:rPr>
              <a:t>seqciebs</a:t>
            </a:r>
            <a:r>
              <a:rPr lang="en-US" sz="1400" dirty="0" smtClean="0">
                <a:latin typeface="AcadNusx" pitchFamily="2" charset="0"/>
              </a:rPr>
              <a:t> </a:t>
            </a:r>
            <a:r>
              <a:rPr lang="en-US" sz="1400" dirty="0">
                <a:latin typeface="AcadNusx" pitchFamily="2" charset="0"/>
              </a:rPr>
              <a:t>(0.106 da 0.013) </a:t>
            </a:r>
            <a:r>
              <a:rPr lang="en-US" sz="1400" dirty="0" err="1">
                <a:latin typeface="AcadNusx" pitchFamily="2" charset="0"/>
              </a:rPr>
              <a:t>unda</a:t>
            </a:r>
            <a:r>
              <a:rPr lang="en-US" sz="1400" dirty="0">
                <a:latin typeface="AcadNusx" pitchFamily="2" charset="0"/>
              </a:rPr>
              <a:t> </a:t>
            </a:r>
            <a:r>
              <a:rPr lang="en-US" sz="1400" dirty="0" err="1" smtClean="0">
                <a:latin typeface="AcadNusx" pitchFamily="2" charset="0"/>
              </a:rPr>
              <a:t>hqondeT</a:t>
            </a:r>
            <a:r>
              <a:rPr lang="en-US" sz="1400" dirty="0" smtClean="0">
                <a:latin typeface="AcadNusx" pitchFamily="2" charset="0"/>
              </a:rPr>
              <a:t> </a:t>
            </a:r>
            <a:r>
              <a:rPr lang="en-US" sz="1400" dirty="0" err="1">
                <a:latin typeface="AcadNusx" pitchFamily="2" charset="0"/>
              </a:rPr>
              <a:t>qveda</a:t>
            </a:r>
            <a:r>
              <a:rPr lang="en-US" sz="1400" dirty="0">
                <a:latin typeface="AcadNusx" pitchFamily="2" charset="0"/>
              </a:rPr>
              <a:t> </a:t>
            </a:r>
            <a:r>
              <a:rPr lang="en-US" sz="1400" dirty="0" err="1">
                <a:latin typeface="AcadNusx" pitchFamily="2" charset="0"/>
              </a:rPr>
              <a:t>dinebis</a:t>
            </a:r>
            <a:r>
              <a:rPr lang="en-US" sz="1400" dirty="0">
                <a:latin typeface="AcadNusx" pitchFamily="2" charset="0"/>
              </a:rPr>
              <a:t> </a:t>
            </a:r>
            <a:r>
              <a:rPr lang="en-US" sz="1400" dirty="0" err="1" smtClean="0">
                <a:latin typeface="AcadNusx" pitchFamily="2" charset="0"/>
              </a:rPr>
              <a:t>gawvdomis</a:t>
            </a:r>
            <a:r>
              <a:rPr lang="en-US" sz="1400" dirty="0" smtClean="0">
                <a:latin typeface="AcadNusx" pitchFamily="2" charset="0"/>
              </a:rPr>
              <a:t> </a:t>
            </a:r>
            <a:r>
              <a:rPr lang="en-US" sz="1400" dirty="0" err="1" smtClean="0">
                <a:latin typeface="AcadNusx" pitchFamily="2" charset="0"/>
              </a:rPr>
              <a:t>sigrZe</a:t>
            </a:r>
            <a:r>
              <a:rPr lang="en-US" sz="1400" dirty="0" smtClean="0">
                <a:latin typeface="AcadNusx" pitchFamily="2" charset="0"/>
              </a:rPr>
              <a:t> </a:t>
            </a:r>
            <a:r>
              <a:rPr lang="en-US" sz="1400" dirty="0" err="1">
                <a:latin typeface="AcadNusx" pitchFamily="2" charset="0"/>
              </a:rPr>
              <a:t>nulis</a:t>
            </a:r>
            <a:r>
              <a:rPr lang="en-US" sz="1400" dirty="0">
                <a:latin typeface="AcadNusx" pitchFamily="2" charset="0"/>
              </a:rPr>
              <a:t> </a:t>
            </a:r>
            <a:r>
              <a:rPr lang="en-US" sz="1400" dirty="0" err="1" smtClean="0">
                <a:latin typeface="AcadNusx" pitchFamily="2" charset="0"/>
              </a:rPr>
              <a:t>toli</a:t>
            </a:r>
            <a:r>
              <a:rPr lang="en-US" sz="1400" dirty="0" smtClean="0">
                <a:latin typeface="AcadNusx" pitchFamily="2" charset="0"/>
              </a:rPr>
              <a:t>, </a:t>
            </a:r>
            <a:r>
              <a:rPr lang="en-US" sz="1400" dirty="0" err="1">
                <a:latin typeface="AcadNusx" pitchFamily="2" charset="0"/>
              </a:rPr>
              <a:t>ganivi</a:t>
            </a:r>
            <a:r>
              <a:rPr lang="en-US" sz="1400" dirty="0">
                <a:latin typeface="AcadNusx" pitchFamily="2" charset="0"/>
              </a:rPr>
              <a:t> </a:t>
            </a:r>
            <a:r>
              <a:rPr lang="en-US" sz="1400" dirty="0" err="1">
                <a:latin typeface="AcadNusx" pitchFamily="2" charset="0"/>
              </a:rPr>
              <a:t>kveTis</a:t>
            </a:r>
            <a:r>
              <a:rPr lang="en-US" sz="1400" dirty="0">
                <a:latin typeface="AcadNusx" pitchFamily="2" charset="0"/>
              </a:rPr>
              <a:t> </a:t>
            </a:r>
            <a:r>
              <a:rPr lang="en-US" sz="1400" dirty="0" err="1">
                <a:latin typeface="AcadNusx" pitchFamily="2" charset="0"/>
              </a:rPr>
              <a:t>seqciis</a:t>
            </a:r>
            <a:r>
              <a:rPr lang="en-US" sz="1400" dirty="0">
                <a:latin typeface="AcadNusx" pitchFamily="2" charset="0"/>
              </a:rPr>
              <a:t> </a:t>
            </a:r>
            <a:r>
              <a:rPr lang="en-US" sz="1400" dirty="0" err="1">
                <a:latin typeface="AcadNusx" pitchFamily="2" charset="0"/>
              </a:rPr>
              <a:t>editorSi</a:t>
            </a:r>
            <a:r>
              <a:rPr lang="en-US" sz="1400" dirty="0">
                <a:latin typeface="AcadNusx" pitchFamily="2" charset="0"/>
              </a:rPr>
              <a:t>.</a:t>
            </a:r>
          </a:p>
          <a:p>
            <a:r>
              <a:rPr lang="en-US" sz="1400" dirty="0" smtClean="0"/>
              <a:t>The lengths should be stated in the </a:t>
            </a:r>
            <a:r>
              <a:rPr lang="en-US" sz="1400" dirty="0" smtClean="0">
                <a:solidFill>
                  <a:srgbClr val="B92432"/>
                </a:solidFill>
              </a:rPr>
              <a:t>junction Data</a:t>
            </a:r>
            <a:r>
              <a:rPr lang="en-US" sz="1400" dirty="0" smtClean="0"/>
              <a:t> that appears pressing </a:t>
            </a:r>
          </a:p>
          <a:p>
            <a:r>
              <a:rPr lang="en-US" sz="1400" dirty="0" err="1">
                <a:latin typeface="AcadNusx" pitchFamily="2" charset="0"/>
              </a:rPr>
              <a:t>sigrZe</a:t>
            </a:r>
            <a:r>
              <a:rPr lang="en-US" sz="1400" dirty="0">
                <a:latin typeface="AcadNusx" pitchFamily="2" charset="0"/>
              </a:rPr>
              <a:t> </a:t>
            </a:r>
            <a:r>
              <a:rPr lang="en-US" sz="1400" dirty="0" err="1">
                <a:latin typeface="AcadNusx" pitchFamily="2" charset="0"/>
              </a:rPr>
              <a:t>unda</a:t>
            </a:r>
            <a:r>
              <a:rPr lang="en-US" sz="1400" dirty="0">
                <a:latin typeface="AcadNusx" pitchFamily="2" charset="0"/>
              </a:rPr>
              <a:t> </a:t>
            </a:r>
            <a:r>
              <a:rPr lang="en-US" sz="1400" dirty="0" err="1" smtClean="0">
                <a:latin typeface="AcadNusx" pitchFamily="2" charset="0"/>
              </a:rPr>
              <a:t>ganisazRvros</a:t>
            </a:r>
            <a:r>
              <a:rPr lang="en-US" sz="1400" dirty="0" smtClean="0">
                <a:latin typeface="AcadNusx" pitchFamily="2" charset="0"/>
              </a:rPr>
              <a:t> </a:t>
            </a:r>
            <a:r>
              <a:rPr lang="en-US" sz="1400" b="1" dirty="0" err="1" smtClean="0">
                <a:solidFill>
                  <a:srgbClr val="C00000"/>
                </a:solidFill>
                <a:latin typeface="AcadNusx" pitchFamily="2" charset="0"/>
              </a:rPr>
              <a:t>SekavSirebis</a:t>
            </a:r>
            <a:r>
              <a:rPr lang="en-US" sz="1400" b="1" dirty="0" smtClean="0">
                <a:solidFill>
                  <a:srgbClr val="C00000"/>
                </a:solidFill>
                <a:latin typeface="AcadNusx" pitchFamily="2" charset="0"/>
              </a:rPr>
              <a:t> </a:t>
            </a:r>
            <a:r>
              <a:rPr lang="en-US" sz="1400" b="1" dirty="0" err="1" smtClean="0">
                <a:solidFill>
                  <a:srgbClr val="C00000"/>
                </a:solidFill>
                <a:latin typeface="AcadNusx" pitchFamily="2" charset="0"/>
              </a:rPr>
              <a:t>monacemebSi</a:t>
            </a:r>
            <a:r>
              <a:rPr lang="en-US" sz="1400" b="1" dirty="0" smtClean="0">
                <a:solidFill>
                  <a:srgbClr val="C00000"/>
                </a:solidFill>
                <a:latin typeface="AcadNusx" pitchFamily="2" charset="0"/>
              </a:rPr>
              <a:t> </a:t>
            </a:r>
            <a:r>
              <a:rPr lang="en-US" sz="1400" dirty="0" err="1" smtClean="0">
                <a:latin typeface="AcadNusx" pitchFamily="2" charset="0"/>
              </a:rPr>
              <a:t>romelic</a:t>
            </a:r>
            <a:r>
              <a:rPr lang="en-US" sz="1400" dirty="0" smtClean="0">
                <a:latin typeface="AcadNusx" pitchFamily="2" charset="0"/>
              </a:rPr>
              <a:t> </a:t>
            </a:r>
            <a:r>
              <a:rPr lang="en-US" sz="1400" dirty="0" err="1" smtClean="0">
                <a:latin typeface="AcadNusx" pitchFamily="2" charset="0"/>
              </a:rPr>
              <a:t>gamoCndeba</a:t>
            </a:r>
            <a:r>
              <a:rPr lang="en-US" sz="1400" dirty="0" smtClean="0">
                <a:latin typeface="AcadNusx" pitchFamily="2" charset="0"/>
              </a:rPr>
              <a:t> </a:t>
            </a:r>
            <a:r>
              <a:rPr lang="en-US" sz="1400" dirty="0" err="1" smtClean="0">
                <a:latin typeface="AcadNusx" pitchFamily="2" charset="0"/>
              </a:rPr>
              <a:t>Rilakze</a:t>
            </a:r>
            <a:r>
              <a:rPr lang="en-US" sz="1400" dirty="0" smtClean="0">
                <a:latin typeface="AcadNusx" pitchFamily="2" charset="0"/>
              </a:rPr>
              <a:t> </a:t>
            </a:r>
            <a:r>
              <a:rPr lang="en-US" sz="1400" dirty="0" err="1" smtClean="0">
                <a:latin typeface="AcadNusx" pitchFamily="2" charset="0"/>
              </a:rPr>
              <a:t>daWeris</a:t>
            </a:r>
            <a:r>
              <a:rPr lang="en-US" sz="1400" dirty="0" smtClean="0">
                <a:latin typeface="AcadNusx" pitchFamily="2" charset="0"/>
              </a:rPr>
              <a:t> </a:t>
            </a:r>
            <a:r>
              <a:rPr lang="en-US" sz="1400" dirty="0" err="1" smtClean="0">
                <a:latin typeface="AcadNusx" pitchFamily="2" charset="0"/>
              </a:rPr>
              <a:t>Semdeg</a:t>
            </a:r>
            <a:r>
              <a:rPr lang="en-US" sz="1400" dirty="0" smtClean="0">
                <a:latin typeface="AcadNusx" pitchFamily="2" charset="0"/>
              </a:rPr>
              <a:t>.</a:t>
            </a:r>
            <a:endParaRPr lang="en-US" sz="1400" dirty="0">
              <a:latin typeface="AcadNusx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252" y="1890141"/>
            <a:ext cx="2819400" cy="241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35" y="4937760"/>
            <a:ext cx="1847850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>
            <a:off x="707136" y="2743200"/>
            <a:ext cx="219456" cy="202387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926592" y="2548128"/>
            <a:ext cx="707136" cy="238963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5813" y="4361497"/>
            <a:ext cx="5276850" cy="222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102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672" y="2865120"/>
            <a:ext cx="723900" cy="651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Straight Arrow Connector 11"/>
          <p:cNvCxnSpPr/>
          <p:nvPr/>
        </p:nvCxnSpPr>
        <p:spPr>
          <a:xfrm flipH="1">
            <a:off x="4242816" y="3877056"/>
            <a:ext cx="292608" cy="48444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8646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5250"/>
            <a:ext cx="8305800" cy="868363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Junctions - Energy </a:t>
            </a:r>
            <a:r>
              <a:rPr lang="en-US" b="1" dirty="0" err="1" smtClean="0"/>
              <a:t>vs</a:t>
            </a:r>
            <a:r>
              <a:rPr lang="en-US" b="1" dirty="0" smtClean="0"/>
              <a:t> Momentum</a:t>
            </a:r>
            <a:br>
              <a:rPr lang="en-US" b="1" dirty="0" smtClean="0"/>
            </a:br>
            <a:r>
              <a:rPr lang="en-US" sz="3200" dirty="0" err="1" smtClean="0">
                <a:latin typeface="AcadMtavr" pitchFamily="2" charset="0"/>
              </a:rPr>
              <a:t>SekavSireba</a:t>
            </a:r>
            <a:r>
              <a:rPr lang="en-US" sz="3200" dirty="0" smtClean="0">
                <a:latin typeface="AcadMtavr" pitchFamily="2" charset="0"/>
              </a:rPr>
              <a:t> – </a:t>
            </a:r>
            <a:r>
              <a:rPr lang="en-US" sz="3200" dirty="0" err="1" smtClean="0">
                <a:latin typeface="AcadMtavr" pitchFamily="2" charset="0"/>
              </a:rPr>
              <a:t>energia</a:t>
            </a:r>
            <a:r>
              <a:rPr lang="en-US" sz="3200" dirty="0" smtClean="0">
                <a:latin typeface="AcadMtavr" pitchFamily="2" charset="0"/>
              </a:rPr>
              <a:t> </a:t>
            </a:r>
            <a:r>
              <a:rPr lang="en-US" sz="3200" dirty="0" err="1" smtClean="0">
                <a:latin typeface="AcadMtavr" pitchFamily="2" charset="0"/>
              </a:rPr>
              <a:t>Tu</a:t>
            </a:r>
            <a:r>
              <a:rPr lang="en-US" sz="3200" dirty="0" smtClean="0">
                <a:latin typeface="AcadMtavr" pitchFamily="2" charset="0"/>
              </a:rPr>
              <a:t> </a:t>
            </a:r>
            <a:r>
              <a:rPr lang="en-US" sz="3200" dirty="0" err="1" smtClean="0">
                <a:latin typeface="AcadMtavr" pitchFamily="2" charset="0"/>
              </a:rPr>
              <a:t>momenti</a:t>
            </a:r>
            <a:endParaRPr lang="en-US" dirty="0" smtClean="0"/>
          </a:p>
        </p:txBody>
      </p:sp>
      <p:pic>
        <p:nvPicPr>
          <p:cNvPr id="11270" name="Picture 4" descr="A:\Junc-angle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0157" y="1817790"/>
            <a:ext cx="3813175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6" descr="C:\HEC\RAS20\Class\data\graphics\Junc-split.bm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767" y="2046390"/>
            <a:ext cx="43053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2" name="Text Box 7"/>
          <p:cNvSpPr txBox="1">
            <a:spLocks noChangeArrowheads="1"/>
          </p:cNvSpPr>
          <p:nvPr/>
        </p:nvSpPr>
        <p:spPr bwMode="auto">
          <a:xfrm>
            <a:off x="7126929" y="3077749"/>
            <a:ext cx="1728538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6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b="1" dirty="0">
                <a:latin typeface="+mn-lt"/>
              </a:rPr>
              <a:t>No angle is entered for the reach that is part of the </a:t>
            </a:r>
            <a:r>
              <a:rPr lang="en-US" sz="1200" b="1" dirty="0" smtClean="0">
                <a:latin typeface="+mn-lt"/>
              </a:rPr>
              <a:t>mainstream </a:t>
            </a:r>
            <a:r>
              <a:rPr lang="en-US" sz="1200" b="1" dirty="0">
                <a:latin typeface="+mn-lt"/>
              </a:rPr>
              <a:t>if there is no angle between </a:t>
            </a:r>
            <a:r>
              <a:rPr lang="en-US" sz="1200" b="1" dirty="0" smtClean="0">
                <a:latin typeface="+mn-lt"/>
              </a:rPr>
              <a:t>the</a:t>
            </a:r>
            <a:r>
              <a:rPr lang="en-US" sz="1200" b="1" dirty="0">
                <a:latin typeface="AcadNusx" pitchFamily="2" charset="0"/>
              </a:rPr>
              <a:t> </a:t>
            </a:r>
            <a:r>
              <a:rPr lang="en-US" sz="1200" b="1" dirty="0"/>
              <a:t>mainstream reaches </a:t>
            </a:r>
            <a:r>
              <a:rPr lang="en-US" sz="1200" b="1" dirty="0" err="1"/>
              <a:t>u.s.</a:t>
            </a:r>
            <a:r>
              <a:rPr lang="en-US" sz="1200" b="1" dirty="0"/>
              <a:t> and </a:t>
            </a:r>
            <a:r>
              <a:rPr lang="en-US" sz="1200" b="1" dirty="0" err="1"/>
              <a:t>d.s.</a:t>
            </a:r>
            <a:r>
              <a:rPr lang="en-US" sz="1200" b="1" dirty="0"/>
              <a:t> of the tributary</a:t>
            </a:r>
            <a:r>
              <a:rPr lang="en-US" sz="1200" b="1" dirty="0" smtClean="0"/>
              <a:t>.</a:t>
            </a:r>
          </a:p>
          <a:p>
            <a:pPr>
              <a:spcBef>
                <a:spcPct val="50000"/>
              </a:spcBef>
            </a:pPr>
            <a:r>
              <a:rPr lang="en-US" sz="1200" dirty="0" err="1" smtClean="0">
                <a:latin typeface="AcadNusx" pitchFamily="2" charset="0"/>
              </a:rPr>
              <a:t>kuTxes</a:t>
            </a:r>
            <a:r>
              <a:rPr lang="en-US" sz="1200" dirty="0" smtClean="0">
                <a:latin typeface="AcadNusx" pitchFamily="2" charset="0"/>
              </a:rPr>
              <a:t> </a:t>
            </a:r>
            <a:r>
              <a:rPr lang="en-US" sz="1200" dirty="0" err="1" smtClean="0">
                <a:latin typeface="AcadNusx" pitchFamily="2" charset="0"/>
              </a:rPr>
              <a:t>ar</a:t>
            </a:r>
            <a:r>
              <a:rPr lang="en-US" sz="1200" dirty="0" smtClean="0">
                <a:latin typeface="AcadNusx" pitchFamily="2" charset="0"/>
              </a:rPr>
              <a:t> </a:t>
            </a:r>
            <a:r>
              <a:rPr lang="en-US" sz="1200" dirty="0" err="1" smtClean="0">
                <a:latin typeface="AcadNusx" pitchFamily="2" charset="0"/>
              </a:rPr>
              <a:t>vuTiTebT</a:t>
            </a:r>
            <a:r>
              <a:rPr lang="en-US" sz="1200" dirty="0" smtClean="0">
                <a:latin typeface="AcadNusx" pitchFamily="2" charset="0"/>
              </a:rPr>
              <a:t> </a:t>
            </a:r>
            <a:r>
              <a:rPr lang="en-US" sz="1200" dirty="0" err="1" smtClean="0">
                <a:latin typeface="AcadNusx" pitchFamily="2" charset="0"/>
              </a:rPr>
              <a:t>gawvdomisTvis</a:t>
            </a:r>
            <a:r>
              <a:rPr lang="en-US" sz="1200" dirty="0">
                <a:latin typeface="AcadNusx" pitchFamily="2" charset="0"/>
              </a:rPr>
              <a:t>, </a:t>
            </a:r>
            <a:r>
              <a:rPr lang="en-US" sz="1200" dirty="0" err="1">
                <a:latin typeface="AcadNusx" pitchFamily="2" charset="0"/>
              </a:rPr>
              <a:t>romelic</a:t>
            </a:r>
            <a:r>
              <a:rPr lang="en-US" sz="1200" dirty="0">
                <a:latin typeface="AcadNusx" pitchFamily="2" charset="0"/>
              </a:rPr>
              <a:t> </a:t>
            </a:r>
            <a:r>
              <a:rPr lang="en-US" sz="1200" dirty="0" err="1">
                <a:latin typeface="AcadNusx" pitchFamily="2" charset="0"/>
              </a:rPr>
              <a:t>aris</a:t>
            </a:r>
            <a:r>
              <a:rPr lang="en-US" sz="1200" dirty="0">
                <a:latin typeface="AcadNusx" pitchFamily="2" charset="0"/>
              </a:rPr>
              <a:t> </a:t>
            </a:r>
            <a:r>
              <a:rPr lang="en-US" sz="1200" dirty="0" err="1">
                <a:latin typeface="AcadNusx" pitchFamily="2" charset="0"/>
              </a:rPr>
              <a:t>ZiriTadi</a:t>
            </a:r>
            <a:r>
              <a:rPr lang="en-US" sz="1200" dirty="0">
                <a:latin typeface="AcadNusx" pitchFamily="2" charset="0"/>
              </a:rPr>
              <a:t> </a:t>
            </a:r>
            <a:r>
              <a:rPr lang="en-US" sz="1200" dirty="0" err="1">
                <a:latin typeface="AcadNusx" pitchFamily="2" charset="0"/>
              </a:rPr>
              <a:t>mdinaris</a:t>
            </a:r>
            <a:r>
              <a:rPr lang="en-US" sz="1200" dirty="0">
                <a:latin typeface="AcadNusx" pitchFamily="2" charset="0"/>
              </a:rPr>
              <a:t> </a:t>
            </a:r>
            <a:r>
              <a:rPr lang="en-US" sz="1200" dirty="0" err="1">
                <a:latin typeface="AcadNusx" pitchFamily="2" charset="0"/>
              </a:rPr>
              <a:t>nawili</a:t>
            </a:r>
            <a:r>
              <a:rPr lang="en-US" sz="1200" dirty="0">
                <a:latin typeface="AcadNusx" pitchFamily="2" charset="0"/>
              </a:rPr>
              <a:t>, </a:t>
            </a:r>
            <a:r>
              <a:rPr lang="en-US" sz="1200" dirty="0" err="1">
                <a:latin typeface="AcadNusx" pitchFamily="2" charset="0"/>
              </a:rPr>
              <a:t>Tu</a:t>
            </a:r>
            <a:r>
              <a:rPr lang="en-US" sz="1200" dirty="0">
                <a:latin typeface="AcadNusx" pitchFamily="2" charset="0"/>
              </a:rPr>
              <a:t> </a:t>
            </a:r>
            <a:r>
              <a:rPr lang="en-US" sz="1200" dirty="0" err="1">
                <a:latin typeface="AcadNusx" pitchFamily="2" charset="0"/>
              </a:rPr>
              <a:t>ar</a:t>
            </a:r>
            <a:r>
              <a:rPr lang="en-US" sz="1200" dirty="0">
                <a:latin typeface="AcadNusx" pitchFamily="2" charset="0"/>
              </a:rPr>
              <a:t> </a:t>
            </a:r>
            <a:r>
              <a:rPr lang="en-US" sz="1200" dirty="0" err="1">
                <a:latin typeface="AcadNusx" pitchFamily="2" charset="0"/>
              </a:rPr>
              <a:t>gvaqvs</a:t>
            </a:r>
            <a:r>
              <a:rPr lang="en-US" sz="1200" dirty="0">
                <a:latin typeface="AcadNusx" pitchFamily="2" charset="0"/>
              </a:rPr>
              <a:t> </a:t>
            </a:r>
            <a:r>
              <a:rPr lang="en-US" sz="1200" dirty="0" err="1" smtClean="0">
                <a:latin typeface="AcadNusx" pitchFamily="2" charset="0"/>
              </a:rPr>
              <a:t>mocemuli</a:t>
            </a:r>
            <a:r>
              <a:rPr lang="en-US" sz="1200" dirty="0" smtClean="0">
                <a:latin typeface="AcadNusx" pitchFamily="2" charset="0"/>
              </a:rPr>
              <a:t> </a:t>
            </a:r>
            <a:r>
              <a:rPr lang="en-US" sz="1200" dirty="0" err="1" smtClean="0">
                <a:latin typeface="AcadNusx" pitchFamily="2" charset="0"/>
              </a:rPr>
              <a:t>kuTxe</a:t>
            </a:r>
            <a:r>
              <a:rPr lang="en-US" sz="1200" dirty="0" smtClean="0">
                <a:latin typeface="AcadNusx" pitchFamily="2" charset="0"/>
              </a:rPr>
              <a:t> </a:t>
            </a:r>
            <a:r>
              <a:rPr lang="en-US" sz="1200" dirty="0" err="1">
                <a:latin typeface="AcadNusx" pitchFamily="2" charset="0"/>
              </a:rPr>
              <a:t>ZiriTadi</a:t>
            </a:r>
            <a:r>
              <a:rPr lang="en-US" sz="1200" dirty="0">
                <a:latin typeface="AcadNusx" pitchFamily="2" charset="0"/>
              </a:rPr>
              <a:t> </a:t>
            </a:r>
            <a:r>
              <a:rPr lang="en-US" sz="1200" dirty="0" err="1">
                <a:latin typeface="AcadNusx" pitchFamily="2" charset="0"/>
              </a:rPr>
              <a:t>mdinaris</a:t>
            </a:r>
            <a:r>
              <a:rPr lang="en-US" sz="1200" dirty="0">
                <a:latin typeface="AcadNusx" pitchFamily="2" charset="0"/>
              </a:rPr>
              <a:t> </a:t>
            </a:r>
            <a:r>
              <a:rPr lang="en-US" sz="1200" dirty="0" err="1">
                <a:latin typeface="AcadNusx" pitchFamily="2" charset="0"/>
              </a:rPr>
              <a:t>zeda</a:t>
            </a:r>
            <a:r>
              <a:rPr lang="en-US" sz="1200" dirty="0">
                <a:latin typeface="AcadNusx" pitchFamily="2" charset="0"/>
              </a:rPr>
              <a:t> da </a:t>
            </a:r>
            <a:r>
              <a:rPr lang="en-US" sz="1200" dirty="0" err="1">
                <a:latin typeface="AcadNusx" pitchFamily="2" charset="0"/>
              </a:rPr>
              <a:t>qveda</a:t>
            </a:r>
            <a:r>
              <a:rPr lang="en-US" sz="1200" dirty="0">
                <a:latin typeface="AcadNusx" pitchFamily="2" charset="0"/>
              </a:rPr>
              <a:t> </a:t>
            </a:r>
            <a:r>
              <a:rPr lang="en-US" sz="1200" dirty="0" err="1">
                <a:latin typeface="AcadNusx" pitchFamily="2" charset="0"/>
              </a:rPr>
              <a:t>dinebas</a:t>
            </a:r>
            <a:r>
              <a:rPr lang="en-US" sz="1200" dirty="0">
                <a:latin typeface="AcadNusx" pitchFamily="2" charset="0"/>
              </a:rPr>
              <a:t> </a:t>
            </a:r>
            <a:r>
              <a:rPr lang="en-US" sz="1200" dirty="0" err="1">
                <a:latin typeface="AcadNusx" pitchFamily="2" charset="0"/>
              </a:rPr>
              <a:t>Soris</a:t>
            </a:r>
            <a:r>
              <a:rPr lang="en-US" sz="1200" dirty="0">
                <a:latin typeface="AcadNusx" pitchFamily="2" charset="0"/>
              </a:rPr>
              <a:t>. </a:t>
            </a:r>
          </a:p>
        </p:txBody>
      </p:sp>
      <p:sp>
        <p:nvSpPr>
          <p:cNvPr id="11269" name="Text Box 3"/>
          <p:cNvSpPr txBox="1">
            <a:spLocks noChangeArrowheads="1"/>
          </p:cNvSpPr>
          <p:nvPr/>
        </p:nvSpPr>
        <p:spPr bwMode="auto">
          <a:xfrm>
            <a:off x="228600" y="1169796"/>
            <a:ext cx="85344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6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SzPct val="75000"/>
              <a:buFont typeface="Wingdings" pitchFamily="2" charset="2"/>
              <a:buNone/>
            </a:pPr>
            <a:r>
              <a:rPr lang="en-US" sz="1200" dirty="0">
                <a:latin typeface="+mn-lt"/>
              </a:rPr>
              <a:t>Where angle of tributary can cause significant energy losses, it is more appropriate to use the momentum equation</a:t>
            </a:r>
            <a:r>
              <a:rPr lang="en-US" sz="1200" dirty="0" smtClean="0">
                <a:latin typeface="+mn-lt"/>
              </a:rPr>
              <a:t>.</a:t>
            </a:r>
          </a:p>
          <a:p>
            <a:pPr>
              <a:spcBef>
                <a:spcPct val="50000"/>
              </a:spcBef>
              <a:buSzPct val="75000"/>
              <a:buFont typeface="Wingdings" pitchFamily="2" charset="2"/>
              <a:buNone/>
            </a:pPr>
            <a:r>
              <a:rPr lang="en-US" sz="1200" dirty="0" err="1">
                <a:latin typeface="AcadNusx" pitchFamily="2" charset="0"/>
              </a:rPr>
              <a:t>i</a:t>
            </a:r>
            <a:r>
              <a:rPr lang="en-US" sz="1200" dirty="0" err="1" smtClean="0">
                <a:latin typeface="AcadNusx" pitchFamily="2" charset="0"/>
              </a:rPr>
              <a:t>m</a:t>
            </a:r>
            <a:r>
              <a:rPr lang="en-US" sz="1200" dirty="0" smtClean="0">
                <a:latin typeface="AcadNusx" pitchFamily="2" charset="0"/>
              </a:rPr>
              <a:t> </a:t>
            </a:r>
            <a:r>
              <a:rPr lang="en-US" sz="1200" dirty="0" err="1" smtClean="0">
                <a:latin typeface="AcadNusx" pitchFamily="2" charset="0"/>
              </a:rPr>
              <a:t>SemTxvevebSi</a:t>
            </a:r>
            <a:r>
              <a:rPr lang="en-US" sz="1200" dirty="0" smtClean="0">
                <a:latin typeface="AcadNusx" pitchFamily="2" charset="0"/>
              </a:rPr>
              <a:t>, </a:t>
            </a:r>
            <a:r>
              <a:rPr lang="en-US" sz="1200" dirty="0" err="1" smtClean="0">
                <a:latin typeface="AcadNusx" pitchFamily="2" charset="0"/>
              </a:rPr>
              <a:t>rodesac</a:t>
            </a:r>
            <a:r>
              <a:rPr lang="en-US" sz="1200" dirty="0" smtClean="0">
                <a:latin typeface="AcadNusx" pitchFamily="2" charset="0"/>
              </a:rPr>
              <a:t> </a:t>
            </a:r>
            <a:r>
              <a:rPr lang="en-US" sz="1200" dirty="0" err="1" smtClean="0">
                <a:latin typeface="AcadNusx" pitchFamily="2" charset="0"/>
              </a:rPr>
              <a:t>Senakadebis</a:t>
            </a:r>
            <a:r>
              <a:rPr lang="en-US" sz="1200" dirty="0" smtClean="0">
                <a:latin typeface="AcadNusx" pitchFamily="2" charset="0"/>
              </a:rPr>
              <a:t> </a:t>
            </a:r>
            <a:r>
              <a:rPr lang="en-US" sz="1200" dirty="0" err="1" smtClean="0">
                <a:latin typeface="AcadNusx" pitchFamily="2" charset="0"/>
              </a:rPr>
              <a:t>SeerTebis</a:t>
            </a:r>
            <a:r>
              <a:rPr lang="en-US" sz="1200" dirty="0" smtClean="0">
                <a:latin typeface="AcadNusx" pitchFamily="2" charset="0"/>
              </a:rPr>
              <a:t> </a:t>
            </a:r>
            <a:r>
              <a:rPr lang="en-US" sz="1200" dirty="0" err="1" smtClean="0">
                <a:latin typeface="AcadNusx" pitchFamily="2" charset="0"/>
              </a:rPr>
              <a:t>kuTxe</a:t>
            </a:r>
            <a:r>
              <a:rPr lang="en-US" sz="1200" dirty="0" smtClean="0">
                <a:latin typeface="AcadNusx" pitchFamily="2" charset="0"/>
              </a:rPr>
              <a:t> </a:t>
            </a:r>
            <a:r>
              <a:rPr lang="en-US" sz="1200" dirty="0" err="1" smtClean="0">
                <a:latin typeface="AcadNusx" pitchFamily="2" charset="0"/>
              </a:rPr>
              <a:t>ganapirobebs</a:t>
            </a:r>
            <a:r>
              <a:rPr lang="en-US" sz="1200" dirty="0" smtClean="0">
                <a:latin typeface="AcadNusx" pitchFamily="2" charset="0"/>
              </a:rPr>
              <a:t> </a:t>
            </a:r>
            <a:r>
              <a:rPr lang="en-US" sz="1200" dirty="0" err="1" smtClean="0">
                <a:latin typeface="AcadNusx" pitchFamily="2" charset="0"/>
              </a:rPr>
              <a:t>energiis</a:t>
            </a:r>
            <a:r>
              <a:rPr lang="en-US" sz="1200" dirty="0" smtClean="0">
                <a:latin typeface="AcadNusx" pitchFamily="2" charset="0"/>
              </a:rPr>
              <a:t> did </a:t>
            </a:r>
            <a:r>
              <a:rPr lang="en-US" sz="1200" dirty="0" err="1" smtClean="0">
                <a:latin typeface="AcadNusx" pitchFamily="2" charset="0"/>
              </a:rPr>
              <a:t>danakargs</a:t>
            </a:r>
            <a:r>
              <a:rPr lang="en-US" sz="1200" dirty="0" smtClean="0">
                <a:latin typeface="AcadNusx" pitchFamily="2" charset="0"/>
              </a:rPr>
              <a:t>, </a:t>
            </a:r>
            <a:r>
              <a:rPr lang="en-US" sz="1200" dirty="0" err="1" smtClean="0">
                <a:latin typeface="AcadNusx" pitchFamily="2" charset="0"/>
              </a:rPr>
              <a:t>mizanSewonilia</a:t>
            </a:r>
            <a:r>
              <a:rPr lang="en-US" sz="1200" dirty="0" smtClean="0">
                <a:latin typeface="AcadNusx" pitchFamily="2" charset="0"/>
              </a:rPr>
              <a:t> </a:t>
            </a:r>
            <a:r>
              <a:rPr lang="en-US" sz="1200" dirty="0" err="1" smtClean="0">
                <a:latin typeface="AcadNusx" pitchFamily="2" charset="0"/>
              </a:rPr>
              <a:t>gamoviyenoT</a:t>
            </a:r>
            <a:r>
              <a:rPr lang="en-US" sz="1200" dirty="0" smtClean="0">
                <a:latin typeface="AcadNusx" pitchFamily="2" charset="0"/>
              </a:rPr>
              <a:t> </a:t>
            </a:r>
            <a:r>
              <a:rPr lang="en-US" sz="1200" dirty="0" err="1" smtClean="0">
                <a:latin typeface="AcadNusx" pitchFamily="2" charset="0"/>
              </a:rPr>
              <a:t>momentis</a:t>
            </a:r>
            <a:r>
              <a:rPr lang="en-US" sz="1200" dirty="0" smtClean="0">
                <a:latin typeface="AcadNusx" pitchFamily="2" charset="0"/>
              </a:rPr>
              <a:t> </a:t>
            </a:r>
            <a:r>
              <a:rPr lang="en-US" sz="1200" dirty="0" err="1" smtClean="0">
                <a:latin typeface="AcadNusx" pitchFamily="2" charset="0"/>
              </a:rPr>
              <a:t>gantoleba</a:t>
            </a:r>
            <a:r>
              <a:rPr lang="en-US" sz="1200" dirty="0" smtClean="0">
                <a:latin typeface="AcadNusx" pitchFamily="2" charset="0"/>
              </a:rPr>
              <a:t>.</a:t>
            </a:r>
            <a:endParaRPr lang="en-US" sz="1400" dirty="0">
              <a:latin typeface="AcadNusx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868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b="1" dirty="0" smtClean="0"/>
              <a:t>Junctions - </a:t>
            </a:r>
            <a:r>
              <a:rPr lang="en-US" dirty="0" err="1">
                <a:latin typeface="AcadMtavr" pitchFamily="2" charset="0"/>
              </a:rPr>
              <a:t>SekavSireba</a:t>
            </a:r>
            <a:r>
              <a:rPr lang="en-US" dirty="0">
                <a:latin typeface="AcadMtavr" pitchFamily="2" charset="0"/>
              </a:rPr>
              <a:t> </a:t>
            </a:r>
            <a:endParaRPr lang="en-US" dirty="0" smtClean="0"/>
          </a:p>
        </p:txBody>
      </p:sp>
      <p:pic>
        <p:nvPicPr>
          <p:cNvPr id="12293" name="Picture 102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328" y="1341437"/>
            <a:ext cx="1447800" cy="1303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4" name="Picture 1031" descr="H:\Data\Snagit Images\junction dat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895600"/>
            <a:ext cx="7620000" cy="336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Text Box 1032"/>
          <p:cNvSpPr txBox="1">
            <a:spLocks noChangeArrowheads="1"/>
          </p:cNvSpPr>
          <p:nvPr/>
        </p:nvSpPr>
        <p:spPr bwMode="auto">
          <a:xfrm>
            <a:off x="2280863" y="1100554"/>
            <a:ext cx="6277509" cy="161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6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latin typeface="+mn-lt"/>
              </a:rPr>
              <a:t>or, point the mouse at the junction, left click and select “Edit Junction</a:t>
            </a:r>
            <a:r>
              <a:rPr lang="en-US" sz="1800" dirty="0" smtClean="0">
                <a:latin typeface="+mn-lt"/>
              </a:rPr>
              <a:t>”.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latin typeface="AcadNusx" pitchFamily="2" charset="0"/>
              </a:rPr>
              <a:t>a</a:t>
            </a:r>
            <a:r>
              <a:rPr lang="en-US" sz="1800" dirty="0" smtClean="0">
                <a:latin typeface="AcadNusx" pitchFamily="2" charset="0"/>
              </a:rPr>
              <a:t>n, </a:t>
            </a:r>
            <a:r>
              <a:rPr lang="en-US" sz="1800" dirty="0" err="1" smtClean="0">
                <a:latin typeface="AcadNusx" pitchFamily="2" charset="0"/>
              </a:rPr>
              <a:t>miuTiTeT</a:t>
            </a:r>
            <a:r>
              <a:rPr lang="en-US" sz="1800" dirty="0" smtClean="0">
                <a:latin typeface="AcadNusx" pitchFamily="2" charset="0"/>
              </a:rPr>
              <a:t> </a:t>
            </a:r>
            <a:r>
              <a:rPr lang="en-US" sz="1800" dirty="0" err="1" smtClean="0">
                <a:latin typeface="AcadNusx" pitchFamily="2" charset="0"/>
              </a:rPr>
              <a:t>mausiT</a:t>
            </a:r>
            <a:r>
              <a:rPr lang="en-US" sz="1800" dirty="0" smtClean="0">
                <a:latin typeface="AcadNusx" pitchFamily="2" charset="0"/>
              </a:rPr>
              <a:t> </a:t>
            </a:r>
            <a:r>
              <a:rPr lang="en-US" sz="1800" dirty="0" err="1" smtClean="0">
                <a:latin typeface="AcadNusx" pitchFamily="2" charset="0"/>
              </a:rPr>
              <a:t>Rilaki</a:t>
            </a:r>
            <a:r>
              <a:rPr lang="en-US" sz="1800" dirty="0" smtClean="0">
                <a:latin typeface="AcadNusx" pitchFamily="2" charset="0"/>
              </a:rPr>
              <a:t> “</a:t>
            </a:r>
            <a:r>
              <a:rPr lang="en-US" sz="1800" dirty="0" smtClean="0">
                <a:latin typeface="Arial Narrow" pitchFamily="34" charset="0"/>
              </a:rPr>
              <a:t>JUNCT</a:t>
            </a:r>
            <a:r>
              <a:rPr lang="en-US" sz="1800" dirty="0" smtClean="0">
                <a:latin typeface="AcadNusx" pitchFamily="2" charset="0"/>
              </a:rPr>
              <a:t>”, </a:t>
            </a:r>
            <a:r>
              <a:rPr lang="en-US" sz="1800" dirty="0" err="1" smtClean="0">
                <a:latin typeface="AcadNusx" pitchFamily="2" charset="0"/>
              </a:rPr>
              <a:t>SekavSireba</a:t>
            </a:r>
            <a:r>
              <a:rPr lang="en-US" sz="1800" dirty="0" smtClean="0">
                <a:latin typeface="AcadNusx" pitchFamily="2" charset="0"/>
              </a:rPr>
              <a:t>, </a:t>
            </a:r>
            <a:r>
              <a:rPr lang="en-US" sz="1800" dirty="0" err="1" smtClean="0">
                <a:latin typeface="AcadNusx" pitchFamily="2" charset="0"/>
              </a:rPr>
              <a:t>mausis</a:t>
            </a:r>
            <a:r>
              <a:rPr lang="en-US" sz="1800" dirty="0" smtClean="0">
                <a:latin typeface="AcadNusx" pitchFamily="2" charset="0"/>
              </a:rPr>
              <a:t> </a:t>
            </a:r>
            <a:r>
              <a:rPr lang="en-US" sz="1800" dirty="0" err="1" smtClean="0">
                <a:latin typeface="AcadNusx" pitchFamily="2" charset="0"/>
              </a:rPr>
              <a:t>marcxena</a:t>
            </a:r>
            <a:r>
              <a:rPr lang="en-US" sz="1800" dirty="0" smtClean="0">
                <a:latin typeface="AcadNusx" pitchFamily="2" charset="0"/>
              </a:rPr>
              <a:t> </a:t>
            </a:r>
            <a:r>
              <a:rPr lang="en-US" sz="1800" dirty="0" err="1" smtClean="0">
                <a:latin typeface="AcadNusx" pitchFamily="2" charset="0"/>
              </a:rPr>
              <a:t>Rilakze</a:t>
            </a:r>
            <a:r>
              <a:rPr lang="en-US" sz="1800" dirty="0" smtClean="0">
                <a:latin typeface="AcadNusx" pitchFamily="2" charset="0"/>
              </a:rPr>
              <a:t> </a:t>
            </a:r>
            <a:r>
              <a:rPr lang="en-US" sz="1800" dirty="0" err="1" smtClean="0">
                <a:latin typeface="AcadNusx" pitchFamily="2" charset="0"/>
              </a:rPr>
              <a:t>daWeriT</a:t>
            </a:r>
            <a:r>
              <a:rPr lang="en-US" sz="1800" dirty="0" smtClean="0">
                <a:latin typeface="AcadNusx" pitchFamily="2" charset="0"/>
              </a:rPr>
              <a:t> </a:t>
            </a:r>
            <a:r>
              <a:rPr lang="en-US" sz="1800" dirty="0" err="1" smtClean="0">
                <a:latin typeface="AcadNusx" pitchFamily="2" charset="0"/>
              </a:rPr>
              <a:t>airCieT</a:t>
            </a:r>
            <a:r>
              <a:rPr lang="en-US" sz="1800" dirty="0" smtClean="0">
                <a:latin typeface="AcadNusx" pitchFamily="2" charset="0"/>
              </a:rPr>
              <a:t> </a:t>
            </a:r>
            <a:r>
              <a:rPr lang="en-US" sz="1800" dirty="0" err="1" smtClean="0">
                <a:latin typeface="AcadNusx" pitchFamily="2" charset="0"/>
              </a:rPr>
              <a:t>redaqtirebis</a:t>
            </a:r>
            <a:r>
              <a:rPr lang="en-US" sz="1800" dirty="0" smtClean="0">
                <a:latin typeface="AcadNusx" pitchFamily="2" charset="0"/>
              </a:rPr>
              <a:t> </a:t>
            </a:r>
            <a:r>
              <a:rPr lang="en-US" sz="1800" dirty="0" err="1" smtClean="0">
                <a:latin typeface="AcadNusx" pitchFamily="2" charset="0"/>
              </a:rPr>
              <a:t>funqcia</a:t>
            </a:r>
            <a:r>
              <a:rPr lang="en-US" sz="1800" dirty="0" smtClean="0">
                <a:latin typeface="AcadNusx" pitchFamily="2" charset="0"/>
              </a:rPr>
              <a:t> “</a:t>
            </a:r>
            <a:r>
              <a:rPr lang="en-US" sz="1800" dirty="0" smtClean="0">
                <a:latin typeface="Arial Narrow" pitchFamily="34" charset="0"/>
              </a:rPr>
              <a:t>Edit Junction’’</a:t>
            </a:r>
            <a:r>
              <a:rPr lang="en-US" sz="1800" dirty="0" smtClean="0">
                <a:latin typeface="AcadNusx" pitchFamily="2" charset="0"/>
              </a:rPr>
              <a:t>.</a:t>
            </a:r>
            <a:endParaRPr lang="en-US" sz="1800" dirty="0">
              <a:latin typeface="AcadNusx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513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614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b="1" dirty="0" smtClean="0"/>
              <a:t>Junctions - Split Flows</a:t>
            </a:r>
            <a:br>
              <a:rPr lang="en-US" sz="3200" b="1" dirty="0" smtClean="0"/>
            </a:br>
            <a:r>
              <a:rPr lang="en-US" sz="2800" dirty="0" err="1" smtClean="0">
                <a:latin typeface="AcadMtavr" pitchFamily="2" charset="0"/>
              </a:rPr>
              <a:t>SekavSireba</a:t>
            </a:r>
            <a:r>
              <a:rPr lang="en-US" sz="2800" dirty="0" smtClean="0">
                <a:latin typeface="AcadMtavr" pitchFamily="2" charset="0"/>
              </a:rPr>
              <a:t> – </a:t>
            </a:r>
            <a:r>
              <a:rPr lang="en-US" sz="2800" dirty="0" err="1" smtClean="0">
                <a:latin typeface="AcadMtavr" pitchFamily="2" charset="0"/>
              </a:rPr>
              <a:t>danawevrebuli</a:t>
            </a:r>
            <a:r>
              <a:rPr lang="en-US" sz="2800" dirty="0" smtClean="0">
                <a:latin typeface="AcadMtavr" pitchFamily="2" charset="0"/>
              </a:rPr>
              <a:t> </a:t>
            </a:r>
            <a:r>
              <a:rPr lang="en-US" sz="2800" dirty="0" err="1" smtClean="0">
                <a:latin typeface="AcadMtavr" pitchFamily="2" charset="0"/>
              </a:rPr>
              <a:t>dineba</a:t>
            </a:r>
            <a:endParaRPr lang="en-US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8313" y="1219200"/>
            <a:ext cx="8285543" cy="536448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1800" dirty="0"/>
              <a:t>For split flows, i.e. when the stream is divided or split apart in the downstream direction, the program can optimize the amount of flow going in each </a:t>
            </a:r>
            <a:r>
              <a:rPr lang="en-US" sz="1800" dirty="0" smtClean="0"/>
              <a:t>direction.</a:t>
            </a:r>
          </a:p>
          <a:p>
            <a:pPr>
              <a:lnSpc>
                <a:spcPct val="150000"/>
              </a:lnSpc>
            </a:pPr>
            <a:r>
              <a:rPr lang="en-US" sz="1800" dirty="0" err="1">
                <a:latin typeface="AcadNusx" pitchFamily="2" charset="0"/>
              </a:rPr>
              <a:t>g</a:t>
            </a:r>
            <a:r>
              <a:rPr lang="en-US" sz="1800" dirty="0" err="1" smtClean="0">
                <a:latin typeface="AcadNusx" pitchFamily="2" charset="0"/>
              </a:rPr>
              <a:t>ayofili</a:t>
            </a:r>
            <a:r>
              <a:rPr lang="en-US" sz="1800" dirty="0" smtClean="0">
                <a:latin typeface="AcadNusx" pitchFamily="2" charset="0"/>
              </a:rPr>
              <a:t> </a:t>
            </a:r>
            <a:r>
              <a:rPr lang="en-US" sz="1800" dirty="0" err="1" smtClean="0">
                <a:latin typeface="AcadNusx" pitchFamily="2" charset="0"/>
              </a:rPr>
              <a:t>nakadebisTvis</a:t>
            </a:r>
            <a:r>
              <a:rPr lang="en-US" sz="1800" dirty="0" smtClean="0">
                <a:latin typeface="AcadNusx" pitchFamily="2" charset="0"/>
              </a:rPr>
              <a:t>, </a:t>
            </a:r>
            <a:r>
              <a:rPr lang="en-US" sz="1800" dirty="0" err="1" smtClean="0">
                <a:latin typeface="AcadNusx" pitchFamily="2" charset="0"/>
              </a:rPr>
              <a:t>magaliTad</a:t>
            </a:r>
            <a:r>
              <a:rPr lang="en-US" sz="1800" dirty="0" smtClean="0">
                <a:latin typeface="AcadNusx" pitchFamily="2" charset="0"/>
              </a:rPr>
              <a:t> </a:t>
            </a:r>
            <a:r>
              <a:rPr lang="en-US" sz="1800" dirty="0" err="1" smtClean="0">
                <a:latin typeface="AcadNusx" pitchFamily="2" charset="0"/>
              </a:rPr>
              <a:t>rodesac</a:t>
            </a:r>
            <a:r>
              <a:rPr lang="en-US" sz="1800" dirty="0" smtClean="0">
                <a:latin typeface="AcadNusx" pitchFamily="2" charset="0"/>
              </a:rPr>
              <a:t> </a:t>
            </a:r>
            <a:r>
              <a:rPr lang="en-US" sz="1800" dirty="0" err="1" smtClean="0">
                <a:latin typeface="AcadNusx" pitchFamily="2" charset="0"/>
              </a:rPr>
              <a:t>nakadi</a:t>
            </a:r>
            <a:r>
              <a:rPr lang="en-US" sz="1800" dirty="0" smtClean="0">
                <a:latin typeface="AcadNusx" pitchFamily="2" charset="0"/>
              </a:rPr>
              <a:t> </a:t>
            </a:r>
            <a:r>
              <a:rPr lang="en-US" sz="1800" dirty="0" err="1" smtClean="0">
                <a:latin typeface="AcadNusx" pitchFamily="2" charset="0"/>
              </a:rPr>
              <a:t>iyofa</a:t>
            </a:r>
            <a:r>
              <a:rPr lang="en-US" sz="1800" dirty="0" smtClean="0">
                <a:latin typeface="AcadNusx" pitchFamily="2" charset="0"/>
              </a:rPr>
              <a:t> </a:t>
            </a:r>
            <a:r>
              <a:rPr lang="en-US" sz="1800" dirty="0" err="1" smtClean="0">
                <a:latin typeface="AcadNusx" pitchFamily="2" charset="0"/>
              </a:rPr>
              <a:t>qveda</a:t>
            </a:r>
            <a:r>
              <a:rPr lang="en-US" sz="1800" dirty="0" smtClean="0">
                <a:latin typeface="AcadNusx" pitchFamily="2" charset="0"/>
              </a:rPr>
              <a:t> </a:t>
            </a:r>
            <a:r>
              <a:rPr lang="en-US" sz="1800" dirty="0" err="1" smtClean="0">
                <a:latin typeface="AcadNusx" pitchFamily="2" charset="0"/>
              </a:rPr>
              <a:t>dinebis</a:t>
            </a:r>
            <a:r>
              <a:rPr lang="en-US" sz="1800" dirty="0" smtClean="0">
                <a:latin typeface="AcadNusx" pitchFamily="2" charset="0"/>
              </a:rPr>
              <a:t> </a:t>
            </a:r>
            <a:r>
              <a:rPr lang="en-US" sz="1800" dirty="0" err="1" smtClean="0">
                <a:latin typeface="AcadNusx" pitchFamily="2" charset="0"/>
              </a:rPr>
              <a:t>mimarTulebiT</a:t>
            </a:r>
            <a:r>
              <a:rPr lang="en-US" sz="1800" dirty="0" smtClean="0">
                <a:latin typeface="AcadNusx" pitchFamily="2" charset="0"/>
              </a:rPr>
              <a:t>, </a:t>
            </a:r>
            <a:r>
              <a:rPr lang="en-US" sz="1800" dirty="0" err="1" smtClean="0">
                <a:latin typeface="AcadNusx" pitchFamily="2" charset="0"/>
              </a:rPr>
              <a:t>programas</a:t>
            </a:r>
            <a:r>
              <a:rPr lang="en-US" sz="1800" dirty="0" smtClean="0">
                <a:latin typeface="AcadNusx" pitchFamily="2" charset="0"/>
              </a:rPr>
              <a:t> </a:t>
            </a:r>
            <a:r>
              <a:rPr lang="en-US" sz="1800" dirty="0" err="1" smtClean="0">
                <a:latin typeface="AcadNusx" pitchFamily="2" charset="0"/>
              </a:rPr>
              <a:t>SeuZlia</a:t>
            </a:r>
            <a:r>
              <a:rPr lang="en-US" sz="1800" dirty="0" smtClean="0">
                <a:latin typeface="AcadNusx" pitchFamily="2" charset="0"/>
              </a:rPr>
              <a:t> </a:t>
            </a:r>
            <a:r>
              <a:rPr lang="en-US" sz="1800" dirty="0" err="1" smtClean="0">
                <a:latin typeface="AcadNusx" pitchFamily="2" charset="0"/>
              </a:rPr>
              <a:t>wylis</a:t>
            </a:r>
            <a:r>
              <a:rPr lang="en-US" sz="1800" dirty="0" smtClean="0">
                <a:latin typeface="AcadNusx" pitchFamily="2" charset="0"/>
              </a:rPr>
              <a:t> </a:t>
            </a:r>
            <a:r>
              <a:rPr lang="en-US" sz="1800" dirty="0" err="1" smtClean="0">
                <a:latin typeface="AcadNusx" pitchFamily="2" charset="0"/>
              </a:rPr>
              <a:t>raodenobis</a:t>
            </a:r>
            <a:r>
              <a:rPr lang="en-US" sz="1800" dirty="0" smtClean="0">
                <a:latin typeface="AcadNusx" pitchFamily="2" charset="0"/>
              </a:rPr>
              <a:t> </a:t>
            </a:r>
            <a:r>
              <a:rPr lang="en-US" sz="1800" dirty="0" err="1" smtClean="0">
                <a:latin typeface="AcadNusx" pitchFamily="2" charset="0"/>
              </a:rPr>
              <a:t>optimizacia</a:t>
            </a:r>
            <a:r>
              <a:rPr lang="en-US" sz="1800" dirty="0" smtClean="0">
                <a:latin typeface="AcadNusx" pitchFamily="2" charset="0"/>
              </a:rPr>
              <a:t> </a:t>
            </a:r>
            <a:r>
              <a:rPr lang="en-US" sz="1800" dirty="0" err="1" smtClean="0">
                <a:latin typeface="AcadNusx" pitchFamily="2" charset="0"/>
              </a:rPr>
              <a:t>orive</a:t>
            </a:r>
            <a:r>
              <a:rPr lang="en-US" sz="1800" dirty="0" smtClean="0">
                <a:latin typeface="AcadNusx" pitchFamily="2" charset="0"/>
              </a:rPr>
              <a:t> </a:t>
            </a:r>
            <a:r>
              <a:rPr lang="en-US" sz="1800" dirty="0" err="1" smtClean="0">
                <a:latin typeface="AcadNusx" pitchFamily="2" charset="0"/>
              </a:rPr>
              <a:t>mimarTulebiT</a:t>
            </a:r>
            <a:r>
              <a:rPr lang="en-US" sz="1800" dirty="0" smtClean="0">
                <a:latin typeface="AcadNusx" pitchFamily="2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1800" dirty="0" smtClean="0"/>
              <a:t>The </a:t>
            </a:r>
            <a:r>
              <a:rPr lang="en-US" sz="1800" dirty="0"/>
              <a:t>user must estimate the initial flows going in each direction.  It only is available for steady flow analysis</a:t>
            </a:r>
            <a:r>
              <a:rPr lang="en-US" sz="18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sz="1800" dirty="0" err="1" smtClean="0">
                <a:latin typeface="AcadNusx" pitchFamily="2" charset="0"/>
              </a:rPr>
              <a:t>momxmarebelma</a:t>
            </a:r>
            <a:r>
              <a:rPr lang="en-US" sz="1800" dirty="0" smtClean="0">
                <a:latin typeface="AcadNusx" pitchFamily="2" charset="0"/>
              </a:rPr>
              <a:t> </a:t>
            </a:r>
            <a:r>
              <a:rPr lang="en-US" sz="1800" dirty="0" err="1">
                <a:latin typeface="AcadNusx" pitchFamily="2" charset="0"/>
              </a:rPr>
              <a:t>unda</a:t>
            </a:r>
            <a:r>
              <a:rPr lang="en-US" sz="1800" dirty="0">
                <a:latin typeface="AcadNusx" pitchFamily="2" charset="0"/>
              </a:rPr>
              <a:t> </a:t>
            </a:r>
            <a:r>
              <a:rPr lang="en-US" sz="1800" dirty="0" err="1">
                <a:latin typeface="AcadNusx" pitchFamily="2" charset="0"/>
              </a:rPr>
              <a:t>gansazRvros</a:t>
            </a:r>
            <a:r>
              <a:rPr lang="en-US" sz="1800" dirty="0">
                <a:latin typeface="AcadNusx" pitchFamily="2" charset="0"/>
              </a:rPr>
              <a:t> </a:t>
            </a:r>
            <a:r>
              <a:rPr lang="en-US" sz="1800" dirty="0" err="1">
                <a:latin typeface="AcadNusx" pitchFamily="2" charset="0"/>
              </a:rPr>
              <a:t>sawyisi</a:t>
            </a:r>
            <a:r>
              <a:rPr lang="en-US" sz="1800" dirty="0">
                <a:latin typeface="AcadNusx" pitchFamily="2" charset="0"/>
              </a:rPr>
              <a:t> </a:t>
            </a:r>
            <a:r>
              <a:rPr lang="en-US" sz="1800" dirty="0" err="1">
                <a:latin typeface="AcadNusx" pitchFamily="2" charset="0"/>
              </a:rPr>
              <a:t>raodenoba</a:t>
            </a:r>
            <a:r>
              <a:rPr lang="en-US" sz="1800" dirty="0">
                <a:latin typeface="AcadNusx" pitchFamily="2" charset="0"/>
              </a:rPr>
              <a:t> </a:t>
            </a:r>
            <a:r>
              <a:rPr lang="en-US" sz="1800" dirty="0" err="1">
                <a:latin typeface="AcadNusx" pitchFamily="2" charset="0"/>
              </a:rPr>
              <a:t>yoveli</a:t>
            </a:r>
            <a:r>
              <a:rPr lang="en-US" sz="1800" dirty="0">
                <a:latin typeface="AcadNusx" pitchFamily="2" charset="0"/>
              </a:rPr>
              <a:t> </a:t>
            </a:r>
            <a:r>
              <a:rPr lang="en-US" sz="1800" dirty="0" err="1">
                <a:latin typeface="AcadNusx" pitchFamily="2" charset="0"/>
              </a:rPr>
              <a:t>mimarTulebisTvis</a:t>
            </a:r>
            <a:r>
              <a:rPr lang="en-US" sz="1800" dirty="0">
                <a:latin typeface="AcadNusx" pitchFamily="2" charset="0"/>
              </a:rPr>
              <a:t>. </a:t>
            </a:r>
            <a:r>
              <a:rPr lang="en-US" sz="1800" dirty="0" err="1">
                <a:latin typeface="AcadNusx" pitchFamily="2" charset="0"/>
              </a:rPr>
              <a:t>e</a:t>
            </a:r>
            <a:r>
              <a:rPr lang="en-US" sz="1800" dirty="0" err="1" smtClean="0">
                <a:latin typeface="AcadNusx" pitchFamily="2" charset="0"/>
              </a:rPr>
              <a:t>s</a:t>
            </a:r>
            <a:r>
              <a:rPr lang="en-US" sz="1800" dirty="0" smtClean="0">
                <a:latin typeface="AcadNusx" pitchFamily="2" charset="0"/>
              </a:rPr>
              <a:t> </a:t>
            </a:r>
            <a:r>
              <a:rPr lang="en-US" sz="1800" dirty="0" err="1">
                <a:latin typeface="AcadNusx" pitchFamily="2" charset="0"/>
              </a:rPr>
              <a:t>SesaZlebelia</a:t>
            </a:r>
            <a:r>
              <a:rPr lang="en-US" sz="1800" dirty="0">
                <a:latin typeface="AcadNusx" pitchFamily="2" charset="0"/>
              </a:rPr>
              <a:t> </a:t>
            </a:r>
            <a:r>
              <a:rPr lang="en-US" sz="1800" dirty="0" err="1">
                <a:latin typeface="AcadNusx" pitchFamily="2" charset="0"/>
              </a:rPr>
              <a:t>mxolod</a:t>
            </a:r>
            <a:r>
              <a:rPr lang="en-US" sz="1800" dirty="0">
                <a:latin typeface="AcadNusx" pitchFamily="2" charset="0"/>
              </a:rPr>
              <a:t> </a:t>
            </a:r>
            <a:r>
              <a:rPr lang="en-US" sz="1800" dirty="0" err="1">
                <a:latin typeface="AcadNusx" pitchFamily="2" charset="0"/>
              </a:rPr>
              <a:t>ucvleli</a:t>
            </a:r>
            <a:r>
              <a:rPr lang="en-US" sz="1800" dirty="0">
                <a:latin typeface="AcadNusx" pitchFamily="2" charset="0"/>
              </a:rPr>
              <a:t> </a:t>
            </a:r>
            <a:r>
              <a:rPr lang="en-US" sz="1800" dirty="0" err="1">
                <a:latin typeface="AcadNusx" pitchFamily="2" charset="0"/>
              </a:rPr>
              <a:t>dinebis</a:t>
            </a:r>
            <a:r>
              <a:rPr lang="en-US" sz="1800" dirty="0">
                <a:latin typeface="AcadNusx" pitchFamily="2" charset="0"/>
              </a:rPr>
              <a:t> </a:t>
            </a:r>
            <a:r>
              <a:rPr lang="en-US" sz="1800" dirty="0" err="1">
                <a:latin typeface="AcadNusx" pitchFamily="2" charset="0"/>
              </a:rPr>
              <a:t>analizis</a:t>
            </a:r>
            <a:r>
              <a:rPr lang="en-US" sz="1800" dirty="0">
                <a:latin typeface="AcadNusx" pitchFamily="2" charset="0"/>
              </a:rPr>
              <a:t> </a:t>
            </a:r>
            <a:r>
              <a:rPr lang="en-US" sz="1800" dirty="0" err="1">
                <a:latin typeface="AcadNusx" pitchFamily="2" charset="0"/>
              </a:rPr>
              <a:t>dros</a:t>
            </a:r>
            <a:r>
              <a:rPr lang="en-US" sz="1800" dirty="0">
                <a:latin typeface="AcadNusx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10200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Junctions - Split </a:t>
            </a:r>
            <a:r>
              <a:rPr lang="en-US" sz="2800" dirty="0" smtClean="0"/>
              <a:t>Flows</a:t>
            </a:r>
            <a:br>
              <a:rPr lang="en-US" sz="2800" dirty="0" smtClean="0"/>
            </a:br>
            <a:r>
              <a:rPr lang="en-US" sz="2800" dirty="0" err="1" smtClean="0">
                <a:latin typeface="AcadMtavr" pitchFamily="2" charset="0"/>
              </a:rPr>
              <a:t>SekavSireba</a:t>
            </a:r>
            <a:r>
              <a:rPr lang="en-US" sz="2800" dirty="0" smtClean="0">
                <a:latin typeface="AcadMtavr" pitchFamily="2" charset="0"/>
              </a:rPr>
              <a:t> – </a:t>
            </a:r>
            <a:r>
              <a:rPr lang="en-US" sz="2800" dirty="0" err="1" smtClean="0">
                <a:latin typeface="AcadMtavr" pitchFamily="2" charset="0"/>
              </a:rPr>
              <a:t>danawevrebuli</a:t>
            </a:r>
            <a:r>
              <a:rPr lang="en-US" sz="2800" dirty="0" smtClean="0">
                <a:latin typeface="AcadMtavr" pitchFamily="2" charset="0"/>
              </a:rPr>
              <a:t> </a:t>
            </a:r>
            <a:r>
              <a:rPr lang="en-US" sz="2800" dirty="0" err="1" smtClean="0">
                <a:latin typeface="AcadMtavr" pitchFamily="2" charset="0"/>
              </a:rPr>
              <a:t>dineba</a:t>
            </a:r>
            <a:endParaRPr lang="en-US" sz="2800" dirty="0"/>
          </a:p>
        </p:txBody>
      </p:sp>
      <p:sp>
        <p:nvSpPr>
          <p:cNvPr id="14341" name="Text Box 6"/>
          <p:cNvSpPr txBox="1">
            <a:spLocks noChangeArrowheads="1"/>
          </p:cNvSpPr>
          <p:nvPr/>
        </p:nvSpPr>
        <p:spPr bwMode="auto">
          <a:xfrm>
            <a:off x="30822" y="1055670"/>
            <a:ext cx="1905000" cy="4555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6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/>
              <a:t>The optimization is found under the steady flow analysis window </a:t>
            </a:r>
            <a:r>
              <a:rPr lang="en-US" sz="2000" dirty="0" smtClean="0"/>
              <a:t>.</a:t>
            </a:r>
          </a:p>
          <a:p>
            <a:pPr>
              <a:spcBef>
                <a:spcPct val="50000"/>
              </a:spcBef>
            </a:pPr>
            <a:r>
              <a:rPr lang="en-US" sz="2000" dirty="0" err="1">
                <a:latin typeface="AcadNusx" pitchFamily="2" charset="0"/>
              </a:rPr>
              <a:t>o</a:t>
            </a:r>
            <a:r>
              <a:rPr lang="en-US" sz="2000" dirty="0" err="1" smtClean="0">
                <a:latin typeface="AcadNusx" pitchFamily="2" charset="0"/>
              </a:rPr>
              <a:t>ptimizacis</a:t>
            </a:r>
            <a:r>
              <a:rPr lang="en-US" sz="2000" dirty="0" smtClean="0">
                <a:latin typeface="AcadNusx" pitchFamily="2" charset="0"/>
              </a:rPr>
              <a:t> </a:t>
            </a:r>
            <a:r>
              <a:rPr lang="en-US" sz="2000" dirty="0" err="1" smtClean="0">
                <a:latin typeface="AcadNusx" pitchFamily="2" charset="0"/>
              </a:rPr>
              <a:t>funqcia</a:t>
            </a:r>
            <a:r>
              <a:rPr lang="en-US" sz="2000" dirty="0" smtClean="0">
                <a:latin typeface="AcadNusx" pitchFamily="2" charset="0"/>
              </a:rPr>
              <a:t> </a:t>
            </a:r>
            <a:r>
              <a:rPr lang="en-US" sz="2000" dirty="0" err="1" smtClean="0">
                <a:latin typeface="AcadNusx" pitchFamily="2" charset="0"/>
              </a:rPr>
              <a:t>SegviZlia</a:t>
            </a:r>
            <a:r>
              <a:rPr lang="en-US" sz="2000" dirty="0" smtClean="0">
                <a:latin typeface="AcadNusx" pitchFamily="2" charset="0"/>
              </a:rPr>
              <a:t> </a:t>
            </a:r>
            <a:r>
              <a:rPr lang="en-US" sz="2000" dirty="0" err="1" smtClean="0">
                <a:latin typeface="AcadNusx" pitchFamily="2" charset="0"/>
              </a:rPr>
              <a:t>vixiloT</a:t>
            </a:r>
            <a:r>
              <a:rPr lang="en-US" sz="2000" dirty="0" smtClean="0">
                <a:latin typeface="AcadNusx" pitchFamily="2" charset="0"/>
              </a:rPr>
              <a:t> </a:t>
            </a:r>
            <a:r>
              <a:rPr lang="en-US" sz="2000" dirty="0" err="1" smtClean="0">
                <a:latin typeface="AcadNusx" pitchFamily="2" charset="0"/>
              </a:rPr>
              <a:t>Tanabari</a:t>
            </a:r>
            <a:r>
              <a:rPr lang="en-US" sz="2000" dirty="0" smtClean="0">
                <a:latin typeface="AcadNusx" pitchFamily="2" charset="0"/>
              </a:rPr>
              <a:t> </a:t>
            </a:r>
            <a:r>
              <a:rPr lang="en-US" sz="2000" dirty="0" err="1" smtClean="0">
                <a:latin typeface="AcadNusx" pitchFamily="2" charset="0"/>
              </a:rPr>
              <a:t>dinebis</a:t>
            </a:r>
            <a:r>
              <a:rPr lang="en-US" sz="2000" dirty="0" smtClean="0">
                <a:latin typeface="AcadNusx" pitchFamily="2" charset="0"/>
              </a:rPr>
              <a:t> </a:t>
            </a:r>
            <a:r>
              <a:rPr lang="en-US" sz="2000" dirty="0" err="1" smtClean="0">
                <a:latin typeface="AcadNusx" pitchFamily="2" charset="0"/>
              </a:rPr>
              <a:t>fanjris</a:t>
            </a:r>
            <a:r>
              <a:rPr lang="en-US" sz="2000" dirty="0" smtClean="0">
                <a:latin typeface="AcadNusx" pitchFamily="2" charset="0"/>
              </a:rPr>
              <a:t> </a:t>
            </a:r>
            <a:r>
              <a:rPr lang="en-US" sz="2000" dirty="0" err="1" smtClean="0">
                <a:latin typeface="AcadNusx" pitchFamily="2" charset="0"/>
              </a:rPr>
              <a:t>CamoSlisas</a:t>
            </a:r>
            <a:r>
              <a:rPr lang="en-US" sz="2000" dirty="0" smtClean="0">
                <a:latin typeface="AcadNusx" pitchFamily="2" charset="0"/>
              </a:rPr>
              <a:t>.</a:t>
            </a:r>
            <a:endParaRPr lang="en-US" sz="2000" dirty="0">
              <a:latin typeface="AcadNusx" pitchFamily="2" charset="0"/>
            </a:endParaRPr>
          </a:p>
        </p:txBody>
      </p:sp>
      <p:pic>
        <p:nvPicPr>
          <p:cNvPr id="14342" name="Picture 7" descr="H:\Data\Snagit Images\steady flow analysis butt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101" y="561076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8" descr="C:\HECRAS_31_intro_course\power_points\slide_12.bm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210056"/>
            <a:ext cx="440055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 descr="C:\HECRAS_31_intro_course\power_points\slide_13.bm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8640" y="3659695"/>
            <a:ext cx="4687824" cy="30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5036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46304" y="168402"/>
            <a:ext cx="8729472" cy="868363"/>
          </a:xfrm>
        </p:spPr>
        <p:txBody>
          <a:bodyPr/>
          <a:lstStyle/>
          <a:p>
            <a:pPr>
              <a:defRPr/>
            </a:pPr>
            <a:r>
              <a:rPr lang="en-US" sz="3200" b="1" dirty="0" smtClean="0"/>
              <a:t>Junctions - Cross Section Locations </a:t>
            </a:r>
            <a:br>
              <a:rPr lang="en-US" sz="3200" b="1" dirty="0" smtClean="0"/>
            </a:br>
            <a:r>
              <a:rPr lang="en-US" sz="2800" dirty="0" err="1" smtClean="0">
                <a:latin typeface="AcadMtavr" pitchFamily="2" charset="0"/>
              </a:rPr>
              <a:t>SekavSireba</a:t>
            </a:r>
            <a:r>
              <a:rPr lang="en-US" sz="2800" dirty="0" smtClean="0">
                <a:latin typeface="AcadMtavr" pitchFamily="2" charset="0"/>
              </a:rPr>
              <a:t> – </a:t>
            </a:r>
            <a:r>
              <a:rPr lang="en-US" sz="2800" dirty="0" err="1" smtClean="0">
                <a:latin typeface="AcadMtavr" pitchFamily="2" charset="0"/>
              </a:rPr>
              <a:t>ganivi</a:t>
            </a:r>
            <a:r>
              <a:rPr lang="en-US" sz="2800" dirty="0" smtClean="0">
                <a:latin typeface="AcadMtavr" pitchFamily="2" charset="0"/>
              </a:rPr>
              <a:t> </a:t>
            </a:r>
            <a:r>
              <a:rPr lang="en-US" sz="2800" dirty="0" err="1" smtClean="0">
                <a:latin typeface="AcadMtavr" pitchFamily="2" charset="0"/>
              </a:rPr>
              <a:t>kveTebis</a:t>
            </a:r>
            <a:r>
              <a:rPr lang="en-US" sz="2800" dirty="0" smtClean="0">
                <a:latin typeface="AcadMtavr" pitchFamily="2" charset="0"/>
              </a:rPr>
              <a:t> </a:t>
            </a:r>
            <a:r>
              <a:rPr lang="en-US" sz="2800" dirty="0" err="1" smtClean="0">
                <a:latin typeface="AcadMtavr" pitchFamily="2" charset="0"/>
              </a:rPr>
              <a:t>mdebareoba</a:t>
            </a:r>
            <a:endParaRPr lang="en-US" sz="28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8313" y="1171254"/>
            <a:ext cx="8322119" cy="513201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1600" dirty="0"/>
              <a:t>3 Criteria for XS’s near junctions</a:t>
            </a:r>
            <a:r>
              <a:rPr lang="en-US" sz="1600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latin typeface="AcadNusx" pitchFamily="2" charset="0"/>
              </a:rPr>
              <a:t>3 </a:t>
            </a:r>
            <a:r>
              <a:rPr lang="en-US" sz="1600" dirty="0" err="1" smtClean="0">
                <a:latin typeface="AcadNusx" pitchFamily="2" charset="0"/>
              </a:rPr>
              <a:t>kriteriumi</a:t>
            </a:r>
            <a:r>
              <a:rPr lang="en-US" sz="1600" dirty="0" smtClean="0">
                <a:latin typeface="AcadNusx" pitchFamily="2" charset="0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</a:rPr>
              <a:t>XS-</a:t>
            </a:r>
            <a:r>
              <a:rPr lang="en-US" sz="1600" b="1" dirty="0" smtClean="0">
                <a:solidFill>
                  <a:srgbClr val="FF0000"/>
                </a:solidFill>
                <a:latin typeface="AcadNusx" pitchFamily="2" charset="0"/>
              </a:rPr>
              <a:t>is</a:t>
            </a:r>
            <a:r>
              <a:rPr lang="en-US" sz="1600" dirty="0" smtClean="0">
                <a:solidFill>
                  <a:srgbClr val="FF0000"/>
                </a:solidFill>
                <a:latin typeface="AcadNusx" pitchFamily="2" charset="0"/>
              </a:rPr>
              <a:t> </a:t>
            </a:r>
            <a:r>
              <a:rPr lang="en-US" sz="1600" dirty="0" err="1" smtClean="0">
                <a:latin typeface="AcadNusx" pitchFamily="2" charset="0"/>
              </a:rPr>
              <a:t>mimdebare</a:t>
            </a:r>
            <a:r>
              <a:rPr lang="en-US" sz="1600" dirty="0" smtClean="0">
                <a:latin typeface="AcadNusx" pitchFamily="2" charset="0"/>
              </a:rPr>
              <a:t> </a:t>
            </a:r>
            <a:r>
              <a:rPr lang="en-US" sz="1600" dirty="0" err="1" smtClean="0">
                <a:latin typeface="AcadNusx" pitchFamily="2" charset="0"/>
              </a:rPr>
              <a:t>SekavSirebisTvis</a:t>
            </a:r>
            <a:r>
              <a:rPr lang="en-US" sz="1600" dirty="0" smtClean="0">
                <a:latin typeface="AcadNusx" pitchFamily="2" charset="0"/>
              </a:rPr>
              <a:t>:</a:t>
            </a:r>
            <a:endParaRPr lang="en-US" sz="1600" dirty="0">
              <a:latin typeface="AcadNusx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1600" dirty="0"/>
              <a:t>Locate them close to junction. Another cross section may be transferred if representative</a:t>
            </a:r>
            <a:r>
              <a:rPr lang="en-US" sz="16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sz="1600" dirty="0" err="1">
                <a:latin typeface="AcadNusx" pitchFamily="2" charset="0"/>
              </a:rPr>
              <a:t>ganaTavseT</a:t>
            </a:r>
            <a:r>
              <a:rPr lang="en-US" sz="1600" dirty="0">
                <a:latin typeface="AcadNusx" pitchFamily="2" charset="0"/>
              </a:rPr>
              <a:t> </a:t>
            </a:r>
            <a:r>
              <a:rPr lang="en-US" sz="1600" dirty="0" err="1">
                <a:latin typeface="AcadNusx" pitchFamily="2" charset="0"/>
              </a:rPr>
              <a:t>isini</a:t>
            </a:r>
            <a:r>
              <a:rPr lang="en-US" sz="1600" dirty="0">
                <a:latin typeface="AcadNusx" pitchFamily="2" charset="0"/>
              </a:rPr>
              <a:t> </a:t>
            </a:r>
            <a:r>
              <a:rPr lang="en-US" sz="1600" dirty="0" err="1">
                <a:latin typeface="AcadNusx" pitchFamily="2" charset="0"/>
              </a:rPr>
              <a:t>SekavSirebis</a:t>
            </a:r>
            <a:r>
              <a:rPr lang="en-US" sz="1600" dirty="0">
                <a:latin typeface="AcadNusx" pitchFamily="2" charset="0"/>
              </a:rPr>
              <a:t> </a:t>
            </a:r>
            <a:r>
              <a:rPr lang="en-US" sz="1600" dirty="0" err="1">
                <a:latin typeface="AcadNusx" pitchFamily="2" charset="0"/>
              </a:rPr>
              <a:t>wertilTan</a:t>
            </a:r>
            <a:r>
              <a:rPr lang="en-US" sz="1600" dirty="0">
                <a:latin typeface="AcadNusx" pitchFamily="2" charset="0"/>
              </a:rPr>
              <a:t> </a:t>
            </a:r>
            <a:r>
              <a:rPr lang="en-US" sz="1600" dirty="0" err="1">
                <a:latin typeface="AcadNusx" pitchFamily="2" charset="0"/>
              </a:rPr>
              <a:t>axlos</a:t>
            </a:r>
            <a:r>
              <a:rPr lang="en-US" sz="1600" dirty="0">
                <a:latin typeface="AcadNusx" pitchFamily="2" charset="0"/>
              </a:rPr>
              <a:t>. </a:t>
            </a:r>
            <a:r>
              <a:rPr lang="en-US" sz="1600" dirty="0" err="1">
                <a:latin typeface="AcadNusx" pitchFamily="2" charset="0"/>
              </a:rPr>
              <a:t>s</a:t>
            </a:r>
            <a:r>
              <a:rPr lang="en-US" sz="1600" dirty="0" err="1" smtClean="0">
                <a:latin typeface="AcadNusx" pitchFamily="2" charset="0"/>
              </a:rPr>
              <a:t>xva</a:t>
            </a:r>
            <a:r>
              <a:rPr lang="en-US" sz="1600" dirty="0" smtClean="0">
                <a:latin typeface="AcadNusx" pitchFamily="2" charset="0"/>
              </a:rPr>
              <a:t> </a:t>
            </a:r>
            <a:r>
              <a:rPr lang="en-US" sz="1600" dirty="0" err="1">
                <a:latin typeface="AcadNusx" pitchFamily="2" charset="0"/>
              </a:rPr>
              <a:t>ganivi</a:t>
            </a:r>
            <a:r>
              <a:rPr lang="en-US" sz="1600" dirty="0">
                <a:latin typeface="AcadNusx" pitchFamily="2" charset="0"/>
              </a:rPr>
              <a:t> </a:t>
            </a:r>
            <a:r>
              <a:rPr lang="en-US" sz="1600" dirty="0" err="1" smtClean="0">
                <a:latin typeface="AcadNusx" pitchFamily="2" charset="0"/>
              </a:rPr>
              <a:t>kveTa</a:t>
            </a:r>
            <a:r>
              <a:rPr lang="en-US" sz="1600" dirty="0" smtClean="0">
                <a:latin typeface="AcadNusx" pitchFamily="2" charset="0"/>
              </a:rPr>
              <a:t> </a:t>
            </a:r>
            <a:r>
              <a:rPr lang="en-US" sz="1600" dirty="0" err="1">
                <a:latin typeface="AcadNusx" pitchFamily="2" charset="0"/>
              </a:rPr>
              <a:t>SeiZleba</a:t>
            </a:r>
            <a:r>
              <a:rPr lang="en-US" sz="1600" dirty="0">
                <a:latin typeface="AcadNusx" pitchFamily="2" charset="0"/>
              </a:rPr>
              <a:t>  </a:t>
            </a:r>
            <a:r>
              <a:rPr lang="en-US" sz="1600" dirty="0" err="1">
                <a:latin typeface="AcadNusx" pitchFamily="2" charset="0"/>
              </a:rPr>
              <a:t>gadavaadgiloT</a:t>
            </a:r>
            <a:r>
              <a:rPr lang="en-US" sz="1600" dirty="0">
                <a:latin typeface="AcadNusx" pitchFamily="2" charset="0"/>
              </a:rPr>
              <a:t> </a:t>
            </a:r>
            <a:r>
              <a:rPr lang="en-US" sz="1600" dirty="0" err="1">
                <a:latin typeface="AcadNusx" pitchFamily="2" charset="0"/>
              </a:rPr>
              <a:t>Tu</a:t>
            </a:r>
            <a:r>
              <a:rPr lang="en-US" sz="1600" dirty="0">
                <a:latin typeface="AcadNusx" pitchFamily="2" charset="0"/>
              </a:rPr>
              <a:t> is </a:t>
            </a:r>
            <a:r>
              <a:rPr lang="en-US" sz="1600" dirty="0" err="1">
                <a:latin typeface="AcadNusx" pitchFamily="2" charset="0"/>
              </a:rPr>
              <a:t>aris</a:t>
            </a:r>
            <a:r>
              <a:rPr lang="en-US" sz="1600" dirty="0">
                <a:latin typeface="AcadNusx" pitchFamily="2" charset="0"/>
              </a:rPr>
              <a:t> </a:t>
            </a:r>
            <a:r>
              <a:rPr lang="en-US" sz="1600" dirty="0" err="1" smtClean="0">
                <a:latin typeface="AcadNusx" pitchFamily="2" charset="0"/>
              </a:rPr>
              <a:t>tipobrivi</a:t>
            </a:r>
            <a:r>
              <a:rPr lang="en-US" sz="1600" dirty="0" smtClean="0">
                <a:latin typeface="AcadNusx" pitchFamily="2" charset="0"/>
              </a:rPr>
              <a:t>, </a:t>
            </a:r>
            <a:r>
              <a:rPr lang="en-US" sz="1600" dirty="0" err="1" smtClean="0">
                <a:latin typeface="AcadNusx" pitchFamily="2" charset="0"/>
              </a:rPr>
              <a:t>damaxasiaTebeli</a:t>
            </a:r>
            <a:r>
              <a:rPr lang="en-US" sz="1600" dirty="0" smtClean="0">
                <a:latin typeface="AcadNusx" pitchFamily="2" charset="0"/>
              </a:rPr>
              <a:t>.</a:t>
            </a:r>
            <a:endParaRPr lang="en-US" sz="1600" dirty="0">
              <a:latin typeface="AcadNusx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1600" b="1" dirty="0"/>
              <a:t>Cross-Sections should not overlap (the ends may touch upstream of junction for example). </a:t>
            </a:r>
            <a:endParaRPr lang="en-US" sz="1600" b="1" dirty="0" smtClean="0"/>
          </a:p>
          <a:p>
            <a:pPr>
              <a:lnSpc>
                <a:spcPct val="150000"/>
              </a:lnSpc>
            </a:pPr>
            <a:r>
              <a:rPr lang="en-US" sz="1600" dirty="0" err="1" smtClean="0">
                <a:latin typeface="AcadNusx" pitchFamily="2" charset="0"/>
              </a:rPr>
              <a:t>ganivi</a:t>
            </a:r>
            <a:r>
              <a:rPr lang="en-US" sz="1600" dirty="0" smtClean="0">
                <a:latin typeface="AcadNusx" pitchFamily="2" charset="0"/>
              </a:rPr>
              <a:t> </a:t>
            </a:r>
            <a:r>
              <a:rPr lang="en-US" sz="1600" dirty="0" err="1">
                <a:latin typeface="AcadNusx" pitchFamily="2" charset="0"/>
              </a:rPr>
              <a:t>kveTebi</a:t>
            </a:r>
            <a:r>
              <a:rPr lang="en-US" sz="1600" dirty="0">
                <a:latin typeface="AcadNusx" pitchFamily="2" charset="0"/>
              </a:rPr>
              <a:t> </a:t>
            </a:r>
            <a:r>
              <a:rPr lang="en-US" sz="1600" dirty="0" err="1">
                <a:latin typeface="AcadNusx" pitchFamily="2" charset="0"/>
              </a:rPr>
              <a:t>ar</a:t>
            </a:r>
            <a:r>
              <a:rPr lang="en-US" sz="1600" dirty="0">
                <a:latin typeface="AcadNusx" pitchFamily="2" charset="0"/>
              </a:rPr>
              <a:t> </a:t>
            </a:r>
            <a:r>
              <a:rPr lang="en-US" sz="1600" dirty="0" err="1">
                <a:latin typeface="AcadNusx" pitchFamily="2" charset="0"/>
              </a:rPr>
              <a:t>unda</a:t>
            </a:r>
            <a:r>
              <a:rPr lang="en-US" sz="1600" dirty="0">
                <a:latin typeface="AcadNusx" pitchFamily="2" charset="0"/>
              </a:rPr>
              <a:t> </a:t>
            </a:r>
            <a:r>
              <a:rPr lang="en-US" sz="1600" dirty="0" err="1">
                <a:latin typeface="AcadNusx" pitchFamily="2" charset="0"/>
              </a:rPr>
              <a:t>emTxveodnen</a:t>
            </a:r>
            <a:r>
              <a:rPr lang="en-US" sz="1600" dirty="0">
                <a:latin typeface="AcadNusx" pitchFamily="2" charset="0"/>
              </a:rPr>
              <a:t> </a:t>
            </a:r>
            <a:r>
              <a:rPr lang="en-US" sz="1600" dirty="0" err="1">
                <a:latin typeface="AcadNusx" pitchFamily="2" charset="0"/>
              </a:rPr>
              <a:t>erTmaneTs</a:t>
            </a:r>
            <a:r>
              <a:rPr lang="en-US" sz="1600" dirty="0">
                <a:latin typeface="AcadNusx" pitchFamily="2" charset="0"/>
              </a:rPr>
              <a:t> </a:t>
            </a:r>
            <a:r>
              <a:rPr lang="en-US" sz="1600" dirty="0" smtClean="0">
                <a:latin typeface="AcadNusx" pitchFamily="2" charset="0"/>
              </a:rPr>
              <a:t>(</a:t>
            </a:r>
            <a:r>
              <a:rPr lang="en-US" sz="1600" dirty="0" err="1" smtClean="0">
                <a:latin typeface="AcadNusx" pitchFamily="2" charset="0"/>
              </a:rPr>
              <a:t>ganivi</a:t>
            </a:r>
            <a:r>
              <a:rPr lang="en-US" sz="1600" dirty="0" smtClean="0">
                <a:latin typeface="AcadNusx" pitchFamily="2" charset="0"/>
              </a:rPr>
              <a:t> </a:t>
            </a:r>
            <a:r>
              <a:rPr lang="en-US" sz="1600" dirty="0" err="1" smtClean="0">
                <a:latin typeface="AcadNusx" pitchFamily="2" charset="0"/>
              </a:rPr>
              <a:t>kveTis</a:t>
            </a:r>
            <a:r>
              <a:rPr lang="en-US" sz="1600" dirty="0" smtClean="0">
                <a:latin typeface="AcadNusx" pitchFamily="2" charset="0"/>
              </a:rPr>
              <a:t> </a:t>
            </a:r>
            <a:r>
              <a:rPr lang="en-US" sz="1600" dirty="0" err="1" smtClean="0">
                <a:latin typeface="AcadNusx" pitchFamily="2" charset="0"/>
              </a:rPr>
              <a:t>boloebi</a:t>
            </a:r>
            <a:r>
              <a:rPr lang="en-US" sz="1600" dirty="0">
                <a:latin typeface="AcadNusx" pitchFamily="2" charset="0"/>
              </a:rPr>
              <a:t>, </a:t>
            </a:r>
            <a:r>
              <a:rPr lang="en-US" sz="1600" dirty="0" err="1">
                <a:latin typeface="AcadNusx" pitchFamily="2" charset="0"/>
              </a:rPr>
              <a:t>SeiZleba</a:t>
            </a:r>
            <a:r>
              <a:rPr lang="en-US" sz="1600" dirty="0">
                <a:latin typeface="AcadNusx" pitchFamily="2" charset="0"/>
              </a:rPr>
              <a:t> </a:t>
            </a:r>
            <a:r>
              <a:rPr lang="en-US" sz="1600" dirty="0" err="1" smtClean="0">
                <a:latin typeface="AcadNusx" pitchFamily="2" charset="0"/>
              </a:rPr>
              <a:t>exebodnen</a:t>
            </a:r>
            <a:r>
              <a:rPr lang="en-US" sz="1600" dirty="0" smtClean="0">
                <a:latin typeface="AcadNusx" pitchFamily="2" charset="0"/>
              </a:rPr>
              <a:t> </a:t>
            </a:r>
            <a:r>
              <a:rPr lang="en-US" sz="1600" dirty="0" err="1">
                <a:latin typeface="AcadNusx" pitchFamily="2" charset="0"/>
              </a:rPr>
              <a:t>zeda</a:t>
            </a:r>
            <a:r>
              <a:rPr lang="en-US" sz="1600" dirty="0">
                <a:latin typeface="AcadNusx" pitchFamily="2" charset="0"/>
              </a:rPr>
              <a:t> </a:t>
            </a:r>
            <a:r>
              <a:rPr lang="en-US" sz="1600" dirty="0" err="1" smtClean="0">
                <a:latin typeface="AcadNusx" pitchFamily="2" charset="0"/>
              </a:rPr>
              <a:t>dinebas</a:t>
            </a:r>
            <a:r>
              <a:rPr lang="en-US" sz="1600" dirty="0" smtClean="0">
                <a:latin typeface="AcadNusx" pitchFamily="2" charset="0"/>
              </a:rPr>
              <a:t> </a:t>
            </a:r>
            <a:r>
              <a:rPr lang="en-US" sz="1600" dirty="0" err="1" smtClean="0">
                <a:latin typeface="AcadNusx" pitchFamily="2" charset="0"/>
              </a:rPr>
              <a:t>magaliTisTvis</a:t>
            </a:r>
            <a:r>
              <a:rPr lang="en-US" sz="1600" dirty="0" smtClean="0">
                <a:latin typeface="AcadNusx" pitchFamily="2" charset="0"/>
              </a:rPr>
              <a:t>).</a:t>
            </a:r>
            <a:endParaRPr lang="en-US" sz="1600" dirty="0">
              <a:latin typeface="AcadNusx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1600" dirty="0"/>
              <a:t>Should be located where flow is essentially one-dimensional</a:t>
            </a:r>
            <a:r>
              <a:rPr lang="en-US" sz="16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sz="1600" dirty="0" err="1" smtClean="0">
                <a:latin typeface="AcadNusx" pitchFamily="2" charset="0"/>
              </a:rPr>
              <a:t>unda</a:t>
            </a:r>
            <a:r>
              <a:rPr lang="en-US" sz="1600" dirty="0" smtClean="0">
                <a:latin typeface="AcadNusx" pitchFamily="2" charset="0"/>
              </a:rPr>
              <a:t> </a:t>
            </a:r>
            <a:r>
              <a:rPr lang="en-US" sz="1600" dirty="0" err="1">
                <a:latin typeface="AcadNusx" pitchFamily="2" charset="0"/>
              </a:rPr>
              <a:t>mdebareobdnen</a:t>
            </a:r>
            <a:r>
              <a:rPr lang="en-US" sz="1600" dirty="0">
                <a:latin typeface="AcadNusx" pitchFamily="2" charset="0"/>
              </a:rPr>
              <a:t> </a:t>
            </a:r>
            <a:r>
              <a:rPr lang="en-US" sz="1600" dirty="0" err="1">
                <a:latin typeface="AcadNusx" pitchFamily="2" charset="0"/>
              </a:rPr>
              <a:t>iq</a:t>
            </a:r>
            <a:r>
              <a:rPr lang="en-US" sz="1600" dirty="0">
                <a:latin typeface="AcadNusx" pitchFamily="2" charset="0"/>
              </a:rPr>
              <a:t>, </a:t>
            </a:r>
            <a:r>
              <a:rPr lang="en-US" sz="1600" dirty="0" err="1">
                <a:latin typeface="AcadNusx" pitchFamily="2" charset="0"/>
              </a:rPr>
              <a:t>sadac</a:t>
            </a:r>
            <a:r>
              <a:rPr lang="en-US" sz="1600" dirty="0">
                <a:latin typeface="AcadNusx" pitchFamily="2" charset="0"/>
              </a:rPr>
              <a:t> </a:t>
            </a:r>
            <a:r>
              <a:rPr lang="en-US" sz="1600" dirty="0" err="1">
                <a:latin typeface="AcadNusx" pitchFamily="2" charset="0"/>
              </a:rPr>
              <a:t>dineba</a:t>
            </a:r>
            <a:r>
              <a:rPr lang="en-US" sz="1600" dirty="0">
                <a:latin typeface="AcadNusx" pitchFamily="2" charset="0"/>
              </a:rPr>
              <a:t> </a:t>
            </a:r>
            <a:r>
              <a:rPr lang="en-US" sz="1600" dirty="0" err="1" smtClean="0">
                <a:latin typeface="AcadNusx" pitchFamily="2" charset="0"/>
              </a:rPr>
              <a:t>arsebiTad</a:t>
            </a:r>
            <a:r>
              <a:rPr lang="en-US" sz="1600" dirty="0" smtClean="0">
                <a:latin typeface="AcadNusx" pitchFamily="2" charset="0"/>
              </a:rPr>
              <a:t> </a:t>
            </a:r>
            <a:r>
              <a:rPr lang="en-US" sz="1600" dirty="0" err="1">
                <a:latin typeface="AcadNusx" pitchFamily="2" charset="0"/>
              </a:rPr>
              <a:t>erTi</a:t>
            </a:r>
            <a:r>
              <a:rPr lang="en-US" sz="1600" dirty="0">
                <a:latin typeface="AcadNusx" pitchFamily="2" charset="0"/>
              </a:rPr>
              <a:t> </a:t>
            </a:r>
            <a:r>
              <a:rPr lang="en-US" sz="1600" dirty="0" err="1">
                <a:latin typeface="AcadNusx" pitchFamily="2" charset="0"/>
              </a:rPr>
              <a:t>mimarTulebiT</a:t>
            </a:r>
            <a:r>
              <a:rPr lang="en-US" sz="1600" dirty="0">
                <a:latin typeface="AcadNusx" pitchFamily="2" charset="0"/>
              </a:rPr>
              <a:t> </a:t>
            </a:r>
            <a:r>
              <a:rPr lang="en-US" sz="1600" dirty="0" err="1">
                <a:latin typeface="AcadNusx" pitchFamily="2" charset="0"/>
              </a:rPr>
              <a:t>xasiaTdeba</a:t>
            </a:r>
            <a:r>
              <a:rPr lang="en-US" sz="1600" dirty="0">
                <a:latin typeface="AcadNusx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3498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818" name="WordArt 2"/>
          <p:cNvSpPr>
            <a:spLocks noChangeArrowheads="1" noChangeShapeType="1" noTextEdit="1"/>
          </p:cNvSpPr>
          <p:nvPr/>
        </p:nvSpPr>
        <p:spPr bwMode="auto">
          <a:xfrm>
            <a:off x="1908175" y="2924175"/>
            <a:ext cx="5257800" cy="15446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End of </a:t>
            </a:r>
            <a:r>
              <a:rPr lang="en-US" sz="36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lecture</a:t>
            </a:r>
          </a:p>
          <a:p>
            <a:pPr algn="ctr"/>
            <a:r>
              <a:rPr lang="en-US" sz="3600" kern="10" dirty="0" err="1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cadMtavr" pitchFamily="2" charset="0"/>
              </a:rPr>
              <a:t>l</a:t>
            </a:r>
            <a:r>
              <a:rPr lang="en-US" sz="3600" kern="10" dirty="0" err="1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cadMtavr" pitchFamily="2" charset="0"/>
              </a:rPr>
              <a:t>eqciis</a:t>
            </a:r>
            <a:r>
              <a:rPr lang="en-US" sz="36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cadMtavr" pitchFamily="2" charset="0"/>
              </a:rPr>
              <a:t> </a:t>
            </a:r>
            <a:r>
              <a:rPr lang="en-US" sz="3600" kern="10" dirty="0" err="1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cadMtavr" pitchFamily="2" charset="0"/>
              </a:rPr>
              <a:t>dasasruli</a:t>
            </a:r>
            <a:endParaRPr lang="en-US" sz="3600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cadMtav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13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5400" b="1" dirty="0" smtClean="0"/>
              <a:t>Junctions- </a:t>
            </a:r>
            <a:r>
              <a:rPr lang="en-US" sz="4800" b="1" dirty="0" err="1" smtClean="0">
                <a:latin typeface="AcadMtavr" pitchFamily="2" charset="0"/>
              </a:rPr>
              <a:t>SekavSireba</a:t>
            </a:r>
            <a:endParaRPr lang="en-US" dirty="0" smtClean="0">
              <a:latin typeface="AcadMtavr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484312"/>
            <a:ext cx="8323995" cy="5016971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sz="1200" b="1" u="sng" dirty="0"/>
              <a:t>Defined as two or more streams which come together or split apart</a:t>
            </a:r>
            <a:r>
              <a:rPr lang="en-US" sz="1200" b="1" u="sng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en-US" sz="1200" dirty="0" err="1" smtClean="0">
                <a:latin typeface="AcadNusx" pitchFamily="2" charset="0"/>
              </a:rPr>
              <a:t>ganisazRvreba</a:t>
            </a:r>
            <a:r>
              <a:rPr lang="en-US" sz="1200" dirty="0" smtClean="0">
                <a:latin typeface="AcadNusx" pitchFamily="2" charset="0"/>
              </a:rPr>
              <a:t>, </a:t>
            </a:r>
            <a:r>
              <a:rPr lang="en-US" sz="1200" dirty="0" err="1" smtClean="0">
                <a:latin typeface="AcadNusx" pitchFamily="2" charset="0"/>
              </a:rPr>
              <a:t>rogorc</a:t>
            </a:r>
            <a:r>
              <a:rPr lang="en-US" sz="1200" dirty="0" smtClean="0">
                <a:latin typeface="AcadNusx" pitchFamily="2" charset="0"/>
              </a:rPr>
              <a:t> </a:t>
            </a:r>
            <a:r>
              <a:rPr lang="en-US" sz="1200" dirty="0" err="1" smtClean="0">
                <a:latin typeface="AcadNusx" pitchFamily="2" charset="0"/>
              </a:rPr>
              <a:t>erTi</a:t>
            </a:r>
            <a:r>
              <a:rPr lang="en-US" sz="1200" dirty="0" smtClean="0">
                <a:latin typeface="AcadNusx" pitchFamily="2" charset="0"/>
              </a:rPr>
              <a:t> an </a:t>
            </a:r>
            <a:r>
              <a:rPr lang="en-US" sz="1200" dirty="0" err="1" smtClean="0">
                <a:latin typeface="AcadNusx" pitchFamily="2" charset="0"/>
              </a:rPr>
              <a:t>meti</a:t>
            </a:r>
            <a:r>
              <a:rPr lang="en-US" sz="1200" dirty="0" smtClean="0">
                <a:latin typeface="AcadNusx" pitchFamily="2" charset="0"/>
              </a:rPr>
              <a:t> </a:t>
            </a:r>
            <a:r>
              <a:rPr lang="en-US" sz="1200" dirty="0" err="1" smtClean="0">
                <a:latin typeface="AcadNusx" pitchFamily="2" charset="0"/>
              </a:rPr>
              <a:t>Senakadi</a:t>
            </a:r>
            <a:r>
              <a:rPr lang="en-US" sz="1200" dirty="0" smtClean="0">
                <a:latin typeface="AcadNusx" pitchFamily="2" charset="0"/>
              </a:rPr>
              <a:t>, </a:t>
            </a:r>
            <a:r>
              <a:rPr lang="en-US" sz="1200" dirty="0" err="1" smtClean="0">
                <a:latin typeface="AcadNusx" pitchFamily="2" charset="0"/>
              </a:rPr>
              <a:t>romlebic</a:t>
            </a:r>
            <a:r>
              <a:rPr lang="en-US" sz="1200" dirty="0" smtClean="0">
                <a:latin typeface="AcadNusx" pitchFamily="2" charset="0"/>
              </a:rPr>
              <a:t> </a:t>
            </a:r>
            <a:r>
              <a:rPr lang="en-US" sz="1200" dirty="0" err="1" smtClean="0">
                <a:latin typeface="AcadNusx" pitchFamily="2" charset="0"/>
              </a:rPr>
              <a:t>moedinebian</a:t>
            </a:r>
            <a:r>
              <a:rPr lang="en-US" sz="1200" dirty="0" smtClean="0">
                <a:latin typeface="AcadNusx" pitchFamily="2" charset="0"/>
              </a:rPr>
              <a:t> </a:t>
            </a:r>
            <a:r>
              <a:rPr lang="en-US" sz="1200" dirty="0" err="1" smtClean="0">
                <a:latin typeface="AcadNusx" pitchFamily="2" charset="0"/>
              </a:rPr>
              <a:t>erTad</a:t>
            </a:r>
            <a:r>
              <a:rPr lang="en-US" sz="1200" dirty="0" smtClean="0">
                <a:latin typeface="AcadNusx" pitchFamily="2" charset="0"/>
              </a:rPr>
              <a:t> an </a:t>
            </a:r>
            <a:r>
              <a:rPr lang="en-US" sz="1200" dirty="0" err="1" smtClean="0">
                <a:latin typeface="AcadNusx" pitchFamily="2" charset="0"/>
              </a:rPr>
              <a:t>iyofian</a:t>
            </a:r>
            <a:r>
              <a:rPr lang="en-US" sz="1200" dirty="0">
                <a:latin typeface="AcadNusx" pitchFamily="2" charset="0"/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en-US" sz="1200" b="1" u="sng" dirty="0">
                <a:solidFill>
                  <a:srgbClr val="FF0000"/>
                </a:solidFill>
              </a:rPr>
              <a:t>Constructed by drawing reaches together to a common point. </a:t>
            </a:r>
            <a:r>
              <a:rPr lang="en-US" sz="1200" b="1" u="sng" dirty="0"/>
              <a:t>Draw the line representing the tributary in the direction the water will flow (the line ends at the main stream).  </a:t>
            </a:r>
          </a:p>
          <a:p>
            <a:pPr>
              <a:lnSpc>
                <a:spcPct val="200000"/>
              </a:lnSpc>
            </a:pPr>
            <a:r>
              <a:rPr lang="en-US" sz="1200" dirty="0" err="1" smtClean="0">
                <a:latin typeface="AcadNusx" pitchFamily="2" charset="0"/>
              </a:rPr>
              <a:t>igeba</a:t>
            </a:r>
            <a:r>
              <a:rPr lang="en-US" sz="1200" dirty="0" smtClean="0">
                <a:latin typeface="AcadNusx" pitchFamily="2" charset="0"/>
              </a:rPr>
              <a:t> </a:t>
            </a:r>
            <a:r>
              <a:rPr lang="en-US" sz="1200" dirty="0" err="1" smtClean="0">
                <a:latin typeface="AcadNusx" pitchFamily="2" charset="0"/>
              </a:rPr>
              <a:t>ise</a:t>
            </a:r>
            <a:r>
              <a:rPr lang="en-US" sz="1200" dirty="0">
                <a:latin typeface="AcadNusx" pitchFamily="2" charset="0"/>
              </a:rPr>
              <a:t>, rom </a:t>
            </a:r>
            <a:r>
              <a:rPr lang="en-US" sz="1200" dirty="0" err="1" smtClean="0">
                <a:latin typeface="AcadNusx" pitchFamily="2" charset="0"/>
              </a:rPr>
              <a:t>Senakadebi</a:t>
            </a:r>
            <a:r>
              <a:rPr lang="en-US" sz="1200" dirty="0" smtClean="0">
                <a:latin typeface="AcadNusx" pitchFamily="2" charset="0"/>
              </a:rPr>
              <a:t> </a:t>
            </a:r>
            <a:r>
              <a:rPr lang="en-US" sz="1200" dirty="0" err="1" smtClean="0">
                <a:latin typeface="AcadNusx" pitchFamily="2" charset="0"/>
              </a:rPr>
              <a:t>erTmaneTs</a:t>
            </a:r>
            <a:r>
              <a:rPr lang="en-US" sz="1200" dirty="0" smtClean="0">
                <a:latin typeface="AcadNusx" pitchFamily="2" charset="0"/>
              </a:rPr>
              <a:t> </a:t>
            </a:r>
            <a:r>
              <a:rPr lang="en-US" sz="1200" dirty="0" err="1" smtClean="0">
                <a:latin typeface="AcadNusx" pitchFamily="2" charset="0"/>
              </a:rPr>
              <a:t>uerTdebodnen</a:t>
            </a:r>
            <a:r>
              <a:rPr lang="en-US" sz="1200" dirty="0" smtClean="0">
                <a:latin typeface="AcadNusx" pitchFamily="2" charset="0"/>
              </a:rPr>
              <a:t> </a:t>
            </a:r>
            <a:r>
              <a:rPr lang="en-US" sz="1200" dirty="0" err="1" smtClean="0">
                <a:latin typeface="AcadNusx" pitchFamily="2" charset="0"/>
              </a:rPr>
              <a:t>erT</a:t>
            </a:r>
            <a:r>
              <a:rPr lang="en-US" sz="1200" dirty="0" smtClean="0">
                <a:latin typeface="AcadNusx" pitchFamily="2" charset="0"/>
              </a:rPr>
              <a:t>, </a:t>
            </a:r>
            <a:r>
              <a:rPr lang="en-US" sz="1200" dirty="0" err="1" smtClean="0">
                <a:latin typeface="AcadNusx" pitchFamily="2" charset="0"/>
              </a:rPr>
              <a:t>saerTo</a:t>
            </a:r>
            <a:r>
              <a:rPr lang="en-US" sz="1200" dirty="0" smtClean="0">
                <a:latin typeface="AcadNusx" pitchFamily="2" charset="0"/>
              </a:rPr>
              <a:t> </a:t>
            </a:r>
            <a:r>
              <a:rPr lang="en-US" sz="1200" dirty="0" err="1" smtClean="0">
                <a:latin typeface="AcadNusx" pitchFamily="2" charset="0"/>
              </a:rPr>
              <a:t>wertilSi</a:t>
            </a:r>
            <a:r>
              <a:rPr lang="en-US" sz="1200" dirty="0" smtClean="0">
                <a:latin typeface="AcadNusx" pitchFamily="2" charset="0"/>
              </a:rPr>
              <a:t>. </a:t>
            </a:r>
            <a:r>
              <a:rPr lang="en-US" sz="1200" dirty="0" err="1" smtClean="0">
                <a:latin typeface="AcadNusx" pitchFamily="2" charset="0"/>
              </a:rPr>
              <a:t>aageT</a:t>
            </a:r>
            <a:r>
              <a:rPr lang="en-US" sz="1200" dirty="0" smtClean="0">
                <a:latin typeface="AcadNusx" pitchFamily="2" charset="0"/>
              </a:rPr>
              <a:t> </a:t>
            </a:r>
            <a:r>
              <a:rPr lang="en-US" sz="1200" dirty="0" err="1" smtClean="0">
                <a:latin typeface="AcadNusx" pitchFamily="2" charset="0"/>
              </a:rPr>
              <a:t>Senakadis</a:t>
            </a:r>
            <a:r>
              <a:rPr lang="en-US" sz="1200" dirty="0" smtClean="0">
                <a:latin typeface="AcadNusx" pitchFamily="2" charset="0"/>
              </a:rPr>
              <a:t> </a:t>
            </a:r>
            <a:r>
              <a:rPr lang="en-US" sz="1200" dirty="0" err="1" smtClean="0">
                <a:latin typeface="AcadNusx" pitchFamily="2" charset="0"/>
              </a:rPr>
              <a:t>amsaxveli</a:t>
            </a:r>
            <a:r>
              <a:rPr lang="en-US" sz="1200" dirty="0" smtClean="0">
                <a:latin typeface="AcadNusx" pitchFamily="2" charset="0"/>
              </a:rPr>
              <a:t> </a:t>
            </a:r>
            <a:r>
              <a:rPr lang="en-US" sz="1200" dirty="0" err="1" smtClean="0">
                <a:latin typeface="AcadNusx" pitchFamily="2" charset="0"/>
              </a:rPr>
              <a:t>xazi</a:t>
            </a:r>
            <a:r>
              <a:rPr lang="en-US" sz="1200" dirty="0" smtClean="0">
                <a:latin typeface="AcadNusx" pitchFamily="2" charset="0"/>
              </a:rPr>
              <a:t> </a:t>
            </a:r>
            <a:r>
              <a:rPr lang="en-US" sz="1200" dirty="0" err="1" smtClean="0">
                <a:latin typeface="AcadNusx" pitchFamily="2" charset="0"/>
              </a:rPr>
              <a:t>kalapotSi</a:t>
            </a:r>
            <a:r>
              <a:rPr lang="en-US" sz="1200" dirty="0" smtClean="0">
                <a:latin typeface="AcadNusx" pitchFamily="2" charset="0"/>
              </a:rPr>
              <a:t> </a:t>
            </a:r>
            <a:r>
              <a:rPr lang="en-US" sz="1200" dirty="0" err="1" smtClean="0">
                <a:latin typeface="AcadNusx" pitchFamily="2" charset="0"/>
              </a:rPr>
              <a:t>wylis</a:t>
            </a:r>
            <a:r>
              <a:rPr lang="en-US" sz="1200" dirty="0" smtClean="0">
                <a:latin typeface="AcadNusx" pitchFamily="2" charset="0"/>
              </a:rPr>
              <a:t> </a:t>
            </a:r>
            <a:r>
              <a:rPr lang="en-US" sz="1200" dirty="0" err="1" smtClean="0">
                <a:latin typeface="AcadNusx" pitchFamily="2" charset="0"/>
              </a:rPr>
              <a:t>dinebis</a:t>
            </a:r>
            <a:r>
              <a:rPr lang="en-US" sz="1200" dirty="0" smtClean="0">
                <a:latin typeface="AcadNusx" pitchFamily="2" charset="0"/>
              </a:rPr>
              <a:t> </a:t>
            </a:r>
            <a:r>
              <a:rPr lang="en-US" sz="1200" dirty="0" err="1" smtClean="0">
                <a:latin typeface="AcadNusx" pitchFamily="2" charset="0"/>
              </a:rPr>
              <a:t>mimarTulebiT</a:t>
            </a:r>
            <a:r>
              <a:rPr lang="en-US" sz="1200" dirty="0" smtClean="0">
                <a:latin typeface="AcadNusx" pitchFamily="2" charset="0"/>
              </a:rPr>
              <a:t> (</a:t>
            </a:r>
            <a:r>
              <a:rPr lang="en-US" sz="1200" dirty="0" err="1" smtClean="0">
                <a:latin typeface="AcadNusx" pitchFamily="2" charset="0"/>
              </a:rPr>
              <a:t>Senakadis</a:t>
            </a:r>
            <a:r>
              <a:rPr lang="en-US" sz="1200" dirty="0" smtClean="0">
                <a:latin typeface="AcadNusx" pitchFamily="2" charset="0"/>
              </a:rPr>
              <a:t> </a:t>
            </a:r>
            <a:r>
              <a:rPr lang="en-US" sz="1200" dirty="0" err="1" smtClean="0">
                <a:latin typeface="AcadNusx" pitchFamily="2" charset="0"/>
              </a:rPr>
              <a:t>amsaxveli</a:t>
            </a:r>
            <a:r>
              <a:rPr lang="en-US" sz="1200" dirty="0" smtClean="0">
                <a:latin typeface="AcadNusx" pitchFamily="2" charset="0"/>
              </a:rPr>
              <a:t> </a:t>
            </a:r>
            <a:r>
              <a:rPr lang="en-US" sz="1200" dirty="0" err="1" smtClean="0">
                <a:latin typeface="AcadNusx" pitchFamily="2" charset="0"/>
              </a:rPr>
              <a:t>xazi</a:t>
            </a:r>
            <a:r>
              <a:rPr lang="en-US" sz="1200" dirty="0" smtClean="0">
                <a:latin typeface="AcadNusx" pitchFamily="2" charset="0"/>
              </a:rPr>
              <a:t> </a:t>
            </a:r>
            <a:r>
              <a:rPr lang="en-US" sz="1200" dirty="0" err="1" smtClean="0">
                <a:latin typeface="AcadNusx" pitchFamily="2" charset="0"/>
              </a:rPr>
              <a:t>mTavrdeba</a:t>
            </a:r>
            <a:r>
              <a:rPr lang="en-US" sz="1200" dirty="0" smtClean="0">
                <a:latin typeface="AcadNusx" pitchFamily="2" charset="0"/>
              </a:rPr>
              <a:t> </a:t>
            </a:r>
            <a:r>
              <a:rPr lang="en-US" sz="1200" dirty="0" err="1" smtClean="0">
                <a:latin typeface="AcadNusx" pitchFamily="2" charset="0"/>
              </a:rPr>
              <a:t>ZiriTad</a:t>
            </a:r>
            <a:r>
              <a:rPr lang="en-US" sz="1200" dirty="0" smtClean="0">
                <a:latin typeface="AcadNusx" pitchFamily="2" charset="0"/>
              </a:rPr>
              <a:t> </a:t>
            </a:r>
            <a:r>
              <a:rPr lang="en-US" sz="1200" dirty="0" err="1" smtClean="0">
                <a:latin typeface="AcadNusx" pitchFamily="2" charset="0"/>
              </a:rPr>
              <a:t>mdinaresTan</a:t>
            </a:r>
            <a:r>
              <a:rPr lang="en-US" sz="1200" dirty="0" smtClean="0">
                <a:latin typeface="AcadNusx" pitchFamily="2" charset="0"/>
              </a:rPr>
              <a:t>).</a:t>
            </a:r>
            <a:endParaRPr lang="en-US" sz="1200" dirty="0">
              <a:latin typeface="AcadNusx" pitchFamily="2" charset="0"/>
            </a:endParaRPr>
          </a:p>
          <a:p>
            <a:pPr>
              <a:lnSpc>
                <a:spcPct val="200000"/>
              </a:lnSpc>
            </a:pPr>
            <a:r>
              <a:rPr lang="en-US" sz="1200" b="1" u="sng" dirty="0"/>
              <a:t>For splitting flow, draw lines in the direction water will flow</a:t>
            </a:r>
            <a:r>
              <a:rPr lang="en-US" sz="1200" b="1" u="sng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en-US" sz="1200" dirty="0" err="1" smtClean="0">
                <a:latin typeface="AcadNusx" pitchFamily="2" charset="0"/>
              </a:rPr>
              <a:t>dinebis</a:t>
            </a:r>
            <a:r>
              <a:rPr lang="en-US" sz="1200" dirty="0" smtClean="0">
                <a:latin typeface="AcadNusx" pitchFamily="2" charset="0"/>
              </a:rPr>
              <a:t> </a:t>
            </a:r>
            <a:r>
              <a:rPr lang="en-US" sz="1200" dirty="0" err="1">
                <a:latin typeface="AcadNusx" pitchFamily="2" charset="0"/>
              </a:rPr>
              <a:t>danawevrebis</a:t>
            </a:r>
            <a:r>
              <a:rPr lang="en-US" sz="1200" dirty="0">
                <a:latin typeface="AcadNusx" pitchFamily="2" charset="0"/>
              </a:rPr>
              <a:t> </a:t>
            </a:r>
            <a:r>
              <a:rPr lang="en-US" sz="1200" dirty="0" err="1">
                <a:latin typeface="AcadNusx" pitchFamily="2" charset="0"/>
              </a:rPr>
              <a:t>mizniT</a:t>
            </a:r>
            <a:r>
              <a:rPr lang="en-US" sz="1200" dirty="0">
                <a:latin typeface="AcadNusx" pitchFamily="2" charset="0"/>
              </a:rPr>
              <a:t> </a:t>
            </a:r>
            <a:r>
              <a:rPr lang="en-US" sz="1200" dirty="0" err="1" smtClean="0">
                <a:latin typeface="AcadNusx" pitchFamily="2" charset="0"/>
              </a:rPr>
              <a:t>ixazeba</a:t>
            </a:r>
            <a:r>
              <a:rPr lang="en-US" sz="1200" dirty="0" smtClean="0">
                <a:latin typeface="AcadNusx" pitchFamily="2" charset="0"/>
              </a:rPr>
              <a:t> </a:t>
            </a:r>
            <a:r>
              <a:rPr lang="en-US" sz="1200" dirty="0" err="1" smtClean="0">
                <a:latin typeface="AcadNusx" pitchFamily="2" charset="0"/>
              </a:rPr>
              <a:t>xazi</a:t>
            </a:r>
            <a:r>
              <a:rPr lang="en-US" sz="1200" dirty="0" smtClean="0">
                <a:latin typeface="AcadNusx" pitchFamily="2" charset="0"/>
              </a:rPr>
              <a:t> </a:t>
            </a:r>
            <a:r>
              <a:rPr lang="en-US" sz="1200" dirty="0" err="1">
                <a:latin typeface="AcadNusx" pitchFamily="2" charset="0"/>
              </a:rPr>
              <a:t>wylis</a:t>
            </a:r>
            <a:r>
              <a:rPr lang="en-US" sz="1200" dirty="0">
                <a:latin typeface="AcadNusx" pitchFamily="2" charset="0"/>
              </a:rPr>
              <a:t> </a:t>
            </a:r>
            <a:r>
              <a:rPr lang="en-US" sz="1200" dirty="0" err="1">
                <a:latin typeface="AcadNusx" pitchFamily="2" charset="0"/>
              </a:rPr>
              <a:t>dinebis</a:t>
            </a:r>
            <a:r>
              <a:rPr lang="en-US" sz="1200" dirty="0">
                <a:latin typeface="AcadNusx" pitchFamily="2" charset="0"/>
              </a:rPr>
              <a:t> </a:t>
            </a:r>
            <a:r>
              <a:rPr lang="en-US" sz="1200" dirty="0" err="1" smtClean="0">
                <a:latin typeface="AcadNusx" pitchFamily="2" charset="0"/>
              </a:rPr>
              <a:t>mimarTulebiT</a:t>
            </a:r>
            <a:r>
              <a:rPr lang="en-US" sz="1200" dirty="0">
                <a:latin typeface="AcadNusx" pitchFamily="2" charset="0"/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en-US" sz="1200" b="1" u="sng" dirty="0"/>
              <a:t>Can be modeled using the energy equation or momentum equation</a:t>
            </a:r>
            <a:r>
              <a:rPr lang="en-US" sz="2000" b="1" u="sng" dirty="0"/>
              <a:t>. </a:t>
            </a:r>
          </a:p>
          <a:p>
            <a:pPr>
              <a:lnSpc>
                <a:spcPct val="200000"/>
              </a:lnSpc>
            </a:pPr>
            <a:r>
              <a:rPr lang="en-US" sz="1200" dirty="0" err="1">
                <a:latin typeface="AcadNusx" pitchFamily="2" charset="0"/>
              </a:rPr>
              <a:t>SesaZlebelia</a:t>
            </a:r>
            <a:r>
              <a:rPr lang="en-US" sz="1200" dirty="0">
                <a:latin typeface="AcadNusx" pitchFamily="2" charset="0"/>
              </a:rPr>
              <a:t> </a:t>
            </a:r>
            <a:r>
              <a:rPr lang="en-US" sz="1200" dirty="0" err="1">
                <a:latin typeface="AcadNusx" pitchFamily="2" charset="0"/>
              </a:rPr>
              <a:t>modlireba</a:t>
            </a:r>
            <a:r>
              <a:rPr lang="en-US" sz="1200" dirty="0">
                <a:latin typeface="AcadNusx" pitchFamily="2" charset="0"/>
              </a:rPr>
              <a:t> </a:t>
            </a:r>
            <a:r>
              <a:rPr lang="en-US" sz="1200" dirty="0" err="1">
                <a:latin typeface="AcadNusx" pitchFamily="2" charset="0"/>
              </a:rPr>
              <a:t>energiis</a:t>
            </a:r>
            <a:r>
              <a:rPr lang="en-US" sz="1200" dirty="0">
                <a:latin typeface="AcadNusx" pitchFamily="2" charset="0"/>
              </a:rPr>
              <a:t> </a:t>
            </a:r>
            <a:r>
              <a:rPr lang="en-US" sz="1200" dirty="0" err="1">
                <a:latin typeface="AcadNusx" pitchFamily="2" charset="0"/>
              </a:rPr>
              <a:t>gantolebis</a:t>
            </a:r>
            <a:r>
              <a:rPr lang="en-US" sz="1200" dirty="0">
                <a:latin typeface="AcadNusx" pitchFamily="2" charset="0"/>
              </a:rPr>
              <a:t> an </a:t>
            </a:r>
            <a:r>
              <a:rPr lang="en-US" sz="1200" dirty="0" err="1">
                <a:latin typeface="AcadNusx" pitchFamily="2" charset="0"/>
              </a:rPr>
              <a:t>momentis</a:t>
            </a:r>
            <a:r>
              <a:rPr lang="en-US" sz="1200" dirty="0">
                <a:latin typeface="AcadNusx" pitchFamily="2" charset="0"/>
              </a:rPr>
              <a:t> </a:t>
            </a:r>
            <a:r>
              <a:rPr lang="en-US" sz="1200" dirty="0" err="1">
                <a:latin typeface="AcadNusx" pitchFamily="2" charset="0"/>
              </a:rPr>
              <a:t>gantolebis</a:t>
            </a:r>
            <a:r>
              <a:rPr lang="en-US" sz="1200" dirty="0">
                <a:latin typeface="AcadNusx" pitchFamily="2" charset="0"/>
              </a:rPr>
              <a:t> </a:t>
            </a:r>
            <a:r>
              <a:rPr lang="en-US" sz="1200" dirty="0" err="1" smtClean="0">
                <a:latin typeface="AcadNusx" pitchFamily="2" charset="0"/>
              </a:rPr>
              <a:t>gamoyenebiT</a:t>
            </a:r>
            <a:r>
              <a:rPr lang="en-US" sz="1200" dirty="0" smtClean="0">
                <a:latin typeface="AcadNusx" pitchFamily="2" charset="0"/>
              </a:rPr>
              <a:t>.</a:t>
            </a:r>
            <a:endParaRPr lang="en-US" sz="1200" dirty="0">
              <a:latin typeface="AcadNusx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829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050"/>
          <p:cNvSpPr>
            <a:spLocks noGrp="1" noChangeArrowheads="1"/>
          </p:cNvSpPr>
          <p:nvPr>
            <p:ph type="title"/>
          </p:nvPr>
        </p:nvSpPr>
        <p:spPr>
          <a:xfrm>
            <a:off x="256853" y="95250"/>
            <a:ext cx="8804953" cy="1137649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Junctions - 6 Types </a:t>
            </a:r>
            <a:r>
              <a:rPr lang="en-US" sz="2800" dirty="0" err="1" smtClean="0">
                <a:latin typeface="AcadMtavr" pitchFamily="2" charset="0"/>
              </a:rPr>
              <a:t>SekavSireba</a:t>
            </a:r>
            <a:r>
              <a:rPr lang="en-US" sz="2800" dirty="0" smtClean="0">
                <a:latin typeface="AcadMtavr" pitchFamily="2" charset="0"/>
              </a:rPr>
              <a:t> – 6 tipi</a:t>
            </a:r>
            <a:endParaRPr lang="en-US" sz="2400" dirty="0" smtClean="0">
              <a:latin typeface="AcadMtavr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1800" b="1" u="sng" dirty="0"/>
              <a:t>Subcritical flow - flow </a:t>
            </a:r>
            <a:r>
              <a:rPr lang="en-US" sz="1800" b="1" u="sng" dirty="0" smtClean="0"/>
              <a:t>combining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err="1" smtClean="0">
                <a:latin typeface="AcadNusx" pitchFamily="2" charset="0"/>
              </a:rPr>
              <a:t>subkritikuli</a:t>
            </a:r>
            <a:r>
              <a:rPr lang="en-US" sz="1800" dirty="0" smtClean="0">
                <a:latin typeface="AcadNusx" pitchFamily="2" charset="0"/>
              </a:rPr>
              <a:t> </a:t>
            </a:r>
            <a:r>
              <a:rPr lang="en-US" sz="1800" dirty="0" err="1">
                <a:latin typeface="AcadNusx" pitchFamily="2" charset="0"/>
              </a:rPr>
              <a:t>dineba</a:t>
            </a:r>
            <a:r>
              <a:rPr lang="en-US" sz="1800" dirty="0">
                <a:latin typeface="AcadNusx" pitchFamily="2" charset="0"/>
              </a:rPr>
              <a:t> </a:t>
            </a:r>
            <a:r>
              <a:rPr lang="en-US" sz="1800" dirty="0" smtClean="0">
                <a:latin typeface="AcadNusx" pitchFamily="2" charset="0"/>
              </a:rPr>
              <a:t>– </a:t>
            </a:r>
            <a:r>
              <a:rPr lang="en-US" sz="1800" dirty="0" err="1" smtClean="0">
                <a:latin typeface="AcadNusx" pitchFamily="2" charset="0"/>
              </a:rPr>
              <a:t>dinebis</a:t>
            </a:r>
            <a:r>
              <a:rPr lang="en-US" sz="1800" dirty="0" smtClean="0">
                <a:latin typeface="AcadNusx" pitchFamily="2" charset="0"/>
              </a:rPr>
              <a:t> </a:t>
            </a:r>
            <a:r>
              <a:rPr lang="en-US" sz="1800" dirty="0" err="1" smtClean="0">
                <a:latin typeface="AcadNusx" pitchFamily="2" charset="0"/>
              </a:rPr>
              <a:t>kombinireba</a:t>
            </a:r>
            <a:endParaRPr lang="en-US" sz="1800" dirty="0">
              <a:latin typeface="AcadNusx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1800" b="1" u="sng" dirty="0"/>
              <a:t>Subcritical flow - flow splitting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err="1" smtClean="0">
                <a:latin typeface="AcadNusx" pitchFamily="2" charset="0"/>
              </a:rPr>
              <a:t>subkritikuli</a:t>
            </a:r>
            <a:r>
              <a:rPr lang="en-US" sz="1800" dirty="0" smtClean="0">
                <a:latin typeface="AcadNusx" pitchFamily="2" charset="0"/>
              </a:rPr>
              <a:t> </a:t>
            </a:r>
            <a:r>
              <a:rPr lang="en-US" sz="1800" dirty="0" err="1">
                <a:latin typeface="AcadNusx" pitchFamily="2" charset="0"/>
              </a:rPr>
              <a:t>dineba</a:t>
            </a:r>
            <a:r>
              <a:rPr lang="en-US" sz="1800" dirty="0">
                <a:latin typeface="AcadNusx" pitchFamily="2" charset="0"/>
              </a:rPr>
              <a:t> </a:t>
            </a:r>
            <a:r>
              <a:rPr lang="en-US" sz="1800" dirty="0" smtClean="0">
                <a:latin typeface="AcadNusx" pitchFamily="2" charset="0"/>
              </a:rPr>
              <a:t>–</a:t>
            </a:r>
            <a:r>
              <a:rPr lang="en-US" sz="1800" dirty="0" err="1" smtClean="0">
                <a:latin typeface="AcadNusx" pitchFamily="2" charset="0"/>
              </a:rPr>
              <a:t>dinebis</a:t>
            </a:r>
            <a:r>
              <a:rPr lang="en-US" sz="1800" dirty="0" smtClean="0">
                <a:latin typeface="AcadNusx" pitchFamily="2" charset="0"/>
              </a:rPr>
              <a:t> </a:t>
            </a:r>
            <a:r>
              <a:rPr lang="en-US" sz="1800" dirty="0" err="1" smtClean="0">
                <a:latin typeface="AcadNusx" pitchFamily="2" charset="0"/>
              </a:rPr>
              <a:t>danawevreba</a:t>
            </a:r>
            <a:endParaRPr lang="en-US" sz="1800" dirty="0">
              <a:latin typeface="AcadNusx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1800" b="1" u="sng" dirty="0"/>
              <a:t>Supercritical flow - flow combining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err="1" smtClean="0">
                <a:latin typeface="AcadNusx" pitchFamily="2" charset="0"/>
              </a:rPr>
              <a:t>superkritikuli</a:t>
            </a:r>
            <a:r>
              <a:rPr lang="en-US" sz="1800" dirty="0" smtClean="0">
                <a:latin typeface="AcadNusx" pitchFamily="2" charset="0"/>
              </a:rPr>
              <a:t> </a:t>
            </a:r>
            <a:r>
              <a:rPr lang="en-US" sz="1800" dirty="0" err="1">
                <a:latin typeface="AcadNusx" pitchFamily="2" charset="0"/>
              </a:rPr>
              <a:t>dineba</a:t>
            </a:r>
            <a:r>
              <a:rPr lang="en-US" sz="1800" dirty="0">
                <a:latin typeface="AcadNusx" pitchFamily="2" charset="0"/>
              </a:rPr>
              <a:t> – </a:t>
            </a:r>
            <a:r>
              <a:rPr lang="en-US" sz="1800" dirty="0" err="1">
                <a:latin typeface="AcadNusx" pitchFamily="2" charset="0"/>
              </a:rPr>
              <a:t>dinebis</a:t>
            </a:r>
            <a:r>
              <a:rPr lang="en-US" sz="1800" dirty="0">
                <a:latin typeface="AcadNusx" pitchFamily="2" charset="0"/>
              </a:rPr>
              <a:t> </a:t>
            </a:r>
            <a:r>
              <a:rPr lang="en-US" sz="1800" dirty="0" err="1">
                <a:latin typeface="AcadNusx" pitchFamily="2" charset="0"/>
              </a:rPr>
              <a:t>kombinireba</a:t>
            </a:r>
            <a:endParaRPr lang="en-US" sz="1800" dirty="0">
              <a:latin typeface="AcadNusx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1800" b="1" u="sng" dirty="0"/>
              <a:t>Supercritical flow - flow splitting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err="1">
                <a:latin typeface="AcadNusx" pitchFamily="2" charset="0"/>
              </a:rPr>
              <a:t>s</a:t>
            </a:r>
            <a:r>
              <a:rPr lang="en-US" sz="1800" dirty="0" err="1" smtClean="0">
                <a:latin typeface="AcadNusx" pitchFamily="2" charset="0"/>
              </a:rPr>
              <a:t>uperkritikuli</a:t>
            </a:r>
            <a:r>
              <a:rPr lang="en-US" sz="1800" dirty="0" smtClean="0">
                <a:latin typeface="AcadNusx" pitchFamily="2" charset="0"/>
              </a:rPr>
              <a:t> </a:t>
            </a:r>
            <a:r>
              <a:rPr lang="en-US" sz="1800" dirty="0" err="1">
                <a:latin typeface="AcadNusx" pitchFamily="2" charset="0"/>
              </a:rPr>
              <a:t>dineba</a:t>
            </a:r>
            <a:r>
              <a:rPr lang="en-US" sz="1800" dirty="0">
                <a:latin typeface="AcadNusx" pitchFamily="2" charset="0"/>
              </a:rPr>
              <a:t> - </a:t>
            </a:r>
            <a:r>
              <a:rPr lang="en-US" sz="1800" dirty="0" err="1">
                <a:latin typeface="AcadNusx" pitchFamily="2" charset="0"/>
              </a:rPr>
              <a:t>dinebis</a:t>
            </a:r>
            <a:r>
              <a:rPr lang="en-US" sz="1800" dirty="0">
                <a:latin typeface="AcadNusx" pitchFamily="2" charset="0"/>
              </a:rPr>
              <a:t> </a:t>
            </a:r>
            <a:r>
              <a:rPr lang="en-US" sz="1800" dirty="0" err="1">
                <a:latin typeface="AcadNusx" pitchFamily="2" charset="0"/>
              </a:rPr>
              <a:t>danawevreba</a:t>
            </a:r>
            <a:endParaRPr lang="en-US" sz="1800" dirty="0">
              <a:latin typeface="AcadNusx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1800" b="1" u="sng" dirty="0"/>
              <a:t>Mixed flow - flow combining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err="1">
                <a:latin typeface="AcadNusx" pitchFamily="2" charset="0"/>
              </a:rPr>
              <a:t>S</a:t>
            </a:r>
            <a:r>
              <a:rPr lang="en-US" sz="1800" dirty="0" err="1" smtClean="0">
                <a:latin typeface="AcadNusx" pitchFamily="2" charset="0"/>
              </a:rPr>
              <a:t>ereuli</a:t>
            </a:r>
            <a:r>
              <a:rPr lang="en-US" sz="1800" dirty="0" smtClean="0">
                <a:latin typeface="AcadNusx" pitchFamily="2" charset="0"/>
              </a:rPr>
              <a:t> </a:t>
            </a:r>
            <a:r>
              <a:rPr lang="en-US" sz="1800" dirty="0" err="1">
                <a:latin typeface="AcadNusx" pitchFamily="2" charset="0"/>
              </a:rPr>
              <a:t>dineba</a:t>
            </a:r>
            <a:r>
              <a:rPr lang="en-US" sz="1800" dirty="0">
                <a:latin typeface="AcadNusx" pitchFamily="2" charset="0"/>
              </a:rPr>
              <a:t> – </a:t>
            </a:r>
            <a:r>
              <a:rPr lang="en-US" sz="1800" dirty="0" err="1">
                <a:latin typeface="AcadNusx" pitchFamily="2" charset="0"/>
              </a:rPr>
              <a:t>dinebis</a:t>
            </a:r>
            <a:r>
              <a:rPr lang="en-US" sz="1800" dirty="0">
                <a:latin typeface="AcadNusx" pitchFamily="2" charset="0"/>
              </a:rPr>
              <a:t> </a:t>
            </a:r>
            <a:r>
              <a:rPr lang="en-US" sz="1800" dirty="0" err="1">
                <a:latin typeface="AcadNusx" pitchFamily="2" charset="0"/>
              </a:rPr>
              <a:t>kombinireba</a:t>
            </a:r>
            <a:endParaRPr lang="en-US" sz="1800" dirty="0">
              <a:latin typeface="AcadNusx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1800" b="1" u="sng" dirty="0"/>
              <a:t>Mixed flow - flow splitting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err="1">
                <a:latin typeface="AcadNusx" pitchFamily="2" charset="0"/>
              </a:rPr>
              <a:t>S</a:t>
            </a:r>
            <a:r>
              <a:rPr lang="en-US" sz="1800" dirty="0" err="1" smtClean="0">
                <a:latin typeface="AcadNusx" pitchFamily="2" charset="0"/>
              </a:rPr>
              <a:t>ereuli</a:t>
            </a:r>
            <a:r>
              <a:rPr lang="en-US" sz="1800" dirty="0" smtClean="0">
                <a:latin typeface="AcadNusx" pitchFamily="2" charset="0"/>
              </a:rPr>
              <a:t> </a:t>
            </a:r>
            <a:r>
              <a:rPr lang="en-US" sz="1800" dirty="0" err="1">
                <a:latin typeface="AcadNusx" pitchFamily="2" charset="0"/>
              </a:rPr>
              <a:t>dineba</a:t>
            </a:r>
            <a:r>
              <a:rPr lang="en-US" sz="1800" dirty="0">
                <a:latin typeface="AcadNusx" pitchFamily="2" charset="0"/>
              </a:rPr>
              <a:t> – </a:t>
            </a:r>
            <a:r>
              <a:rPr lang="en-US" sz="1800" dirty="0" err="1">
                <a:latin typeface="AcadNusx" pitchFamily="2" charset="0"/>
              </a:rPr>
              <a:t>dinebis</a:t>
            </a:r>
            <a:r>
              <a:rPr lang="en-US" sz="1800" dirty="0">
                <a:latin typeface="AcadNusx" pitchFamily="2" charset="0"/>
              </a:rPr>
              <a:t> </a:t>
            </a:r>
            <a:r>
              <a:rPr lang="en-US" sz="1800" dirty="0" err="1">
                <a:latin typeface="AcadNusx" pitchFamily="2" charset="0"/>
              </a:rPr>
              <a:t>danawevreba</a:t>
            </a:r>
            <a:endParaRPr lang="en-US" sz="1800" dirty="0">
              <a:latin typeface="AcadNusx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170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b="1" dirty="0" smtClean="0"/>
              <a:t>Junctions - </a:t>
            </a:r>
            <a:r>
              <a:rPr lang="en-US" dirty="0" err="1" smtClean="0">
                <a:latin typeface="AcadMtavr" pitchFamily="2" charset="0"/>
              </a:rPr>
              <a:t>SekavSireba</a:t>
            </a:r>
            <a:endParaRPr lang="en-US" dirty="0" smtClean="0">
              <a:latin typeface="AcadMtavr" pitchFamily="2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0822" y="1295400"/>
            <a:ext cx="4324978" cy="4773613"/>
          </a:xfrm>
        </p:spPr>
        <p:txBody>
          <a:bodyPr/>
          <a:lstStyle/>
          <a:p>
            <a:pPr algn="just"/>
            <a:r>
              <a:rPr lang="en-US" sz="1200" b="1" u="sng" dirty="0" smtClean="0"/>
              <a:t>Press </a:t>
            </a:r>
            <a:r>
              <a:rPr lang="en-US" sz="1200" b="1" u="sng" dirty="0"/>
              <a:t>the River Reach button and cursor turns to a pen</a:t>
            </a:r>
            <a:r>
              <a:rPr lang="en-US" sz="1200" b="1" u="sng" dirty="0" smtClean="0"/>
              <a:t>.</a:t>
            </a:r>
          </a:p>
          <a:p>
            <a:pPr algn="just"/>
            <a:r>
              <a:rPr lang="en-US" sz="1200" dirty="0" err="1">
                <a:latin typeface="AcadNusx" pitchFamily="2" charset="0"/>
              </a:rPr>
              <a:t>daawkapuneT</a:t>
            </a:r>
            <a:r>
              <a:rPr lang="en-US" sz="1200" dirty="0">
                <a:latin typeface="AcadNusx" pitchFamily="2" charset="0"/>
              </a:rPr>
              <a:t> </a:t>
            </a:r>
            <a:r>
              <a:rPr lang="en-US" sz="1200" dirty="0" err="1">
                <a:latin typeface="AcadNusx" pitchFamily="2" charset="0"/>
              </a:rPr>
              <a:t>Rilaks</a:t>
            </a:r>
            <a:r>
              <a:rPr lang="en-US" sz="1200" dirty="0">
                <a:latin typeface="AcadNusx" pitchFamily="2" charset="0"/>
              </a:rPr>
              <a:t> </a:t>
            </a:r>
            <a:r>
              <a:rPr lang="en-US" sz="1200" dirty="0" err="1" smtClean="0">
                <a:latin typeface="AcadNusx" pitchFamily="2" charset="0"/>
              </a:rPr>
              <a:t>dasaxelebiT</a:t>
            </a:r>
            <a:r>
              <a:rPr lang="en-US" sz="1200" dirty="0" smtClean="0">
                <a:latin typeface="AcadNusx" pitchFamily="2" charset="0"/>
              </a:rPr>
              <a:t> “</a:t>
            </a:r>
            <a:r>
              <a:rPr lang="en-US" sz="1200" dirty="0" smtClean="0"/>
              <a:t>River Reach</a:t>
            </a:r>
            <a:r>
              <a:rPr lang="en-US" sz="1200" dirty="0" smtClean="0">
                <a:latin typeface="AcadNusx" pitchFamily="2" charset="0"/>
              </a:rPr>
              <a:t>” (“</a:t>
            </a:r>
            <a:r>
              <a:rPr lang="en-US" sz="1200" dirty="0" err="1" smtClean="0">
                <a:latin typeface="AcadNusx" pitchFamily="2" charset="0"/>
              </a:rPr>
              <a:t>mdinaris</a:t>
            </a:r>
            <a:r>
              <a:rPr lang="en-US" sz="1200" dirty="0" smtClean="0">
                <a:latin typeface="AcadNusx" pitchFamily="2" charset="0"/>
              </a:rPr>
              <a:t> </a:t>
            </a:r>
            <a:r>
              <a:rPr lang="en-US" sz="1200" dirty="0" err="1" smtClean="0">
                <a:latin typeface="AcadNusx" pitchFamily="2" charset="0"/>
              </a:rPr>
              <a:t>gawvdoma</a:t>
            </a:r>
            <a:r>
              <a:rPr lang="en-US" sz="1200" dirty="0" smtClean="0">
                <a:latin typeface="AcadNusx" pitchFamily="2" charset="0"/>
              </a:rPr>
              <a:t>”) </a:t>
            </a:r>
            <a:r>
              <a:rPr lang="en-US" sz="1200" dirty="0">
                <a:latin typeface="AcadNusx" pitchFamily="2" charset="0"/>
              </a:rPr>
              <a:t>da </a:t>
            </a:r>
            <a:r>
              <a:rPr lang="en-US" sz="1200" dirty="0" err="1">
                <a:latin typeface="AcadNusx" pitchFamily="2" charset="0"/>
              </a:rPr>
              <a:t>kursori</a:t>
            </a:r>
            <a:r>
              <a:rPr lang="en-US" sz="1200" dirty="0">
                <a:latin typeface="AcadNusx" pitchFamily="2" charset="0"/>
              </a:rPr>
              <a:t> </a:t>
            </a:r>
            <a:r>
              <a:rPr lang="en-US" sz="1200" dirty="0" err="1">
                <a:latin typeface="AcadNusx" pitchFamily="2" charset="0"/>
              </a:rPr>
              <a:t>gadaiqceva</a:t>
            </a:r>
            <a:r>
              <a:rPr lang="en-US" sz="1200" dirty="0">
                <a:latin typeface="AcadNusx" pitchFamily="2" charset="0"/>
              </a:rPr>
              <a:t> </a:t>
            </a:r>
            <a:r>
              <a:rPr lang="en-US" sz="1200" dirty="0" err="1" smtClean="0">
                <a:latin typeface="AcadNusx" pitchFamily="2" charset="0"/>
              </a:rPr>
              <a:t>kalmad</a:t>
            </a:r>
            <a:r>
              <a:rPr lang="en-US" sz="1200" dirty="0" smtClean="0">
                <a:latin typeface="AcadNusx" pitchFamily="2" charset="0"/>
              </a:rPr>
              <a:t>.</a:t>
            </a:r>
            <a:endParaRPr lang="en-US" sz="1200" dirty="0">
              <a:latin typeface="AcadNusx" pitchFamily="2" charset="0"/>
            </a:endParaRPr>
          </a:p>
          <a:p>
            <a:pPr algn="just"/>
            <a:r>
              <a:rPr lang="en-US" sz="1200" b="1" u="sng" dirty="0"/>
              <a:t>Hold down the left mouse button and draw in the direction of flow.</a:t>
            </a:r>
          </a:p>
          <a:p>
            <a:pPr algn="just"/>
            <a:r>
              <a:rPr lang="en-US" sz="1200" dirty="0" err="1" smtClean="0">
                <a:latin typeface="AcadNusx" pitchFamily="2" charset="0"/>
              </a:rPr>
              <a:t>SeakaveT</a:t>
            </a:r>
            <a:r>
              <a:rPr lang="en-US" sz="1200" dirty="0" smtClean="0">
                <a:latin typeface="AcadNusx" pitchFamily="2" charset="0"/>
              </a:rPr>
              <a:t> </a:t>
            </a:r>
            <a:r>
              <a:rPr lang="en-US" sz="1200" dirty="0" err="1" smtClean="0">
                <a:latin typeface="AcadNusx" pitchFamily="2" charset="0"/>
              </a:rPr>
              <a:t>mausis</a:t>
            </a:r>
            <a:r>
              <a:rPr lang="en-US" sz="1200" dirty="0" smtClean="0">
                <a:latin typeface="AcadNusx" pitchFamily="2" charset="0"/>
              </a:rPr>
              <a:t> </a:t>
            </a:r>
            <a:r>
              <a:rPr lang="en-US" sz="1200" dirty="0" err="1">
                <a:latin typeface="AcadNusx" pitchFamily="2" charset="0"/>
              </a:rPr>
              <a:t>marcxena</a:t>
            </a:r>
            <a:r>
              <a:rPr lang="en-US" sz="1200" dirty="0">
                <a:latin typeface="AcadNusx" pitchFamily="2" charset="0"/>
              </a:rPr>
              <a:t> </a:t>
            </a:r>
            <a:r>
              <a:rPr lang="en-US" sz="1200" dirty="0" err="1" smtClean="0">
                <a:latin typeface="AcadNusx" pitchFamily="2" charset="0"/>
              </a:rPr>
              <a:t>Rilaki</a:t>
            </a:r>
            <a:r>
              <a:rPr lang="en-US" sz="1200" dirty="0" smtClean="0">
                <a:latin typeface="AcadNusx" pitchFamily="2" charset="0"/>
              </a:rPr>
              <a:t> </a:t>
            </a:r>
            <a:r>
              <a:rPr lang="en-US" sz="1200" dirty="0" err="1" smtClean="0">
                <a:latin typeface="AcadNusx" pitchFamily="2" charset="0"/>
              </a:rPr>
              <a:t>miWeril</a:t>
            </a:r>
            <a:r>
              <a:rPr lang="en-US" sz="1200" dirty="0" smtClean="0">
                <a:latin typeface="AcadNusx" pitchFamily="2" charset="0"/>
              </a:rPr>
              <a:t> </a:t>
            </a:r>
            <a:r>
              <a:rPr lang="en-US" sz="1200" dirty="0" err="1" smtClean="0">
                <a:latin typeface="AcadNusx" pitchFamily="2" charset="0"/>
              </a:rPr>
              <a:t>mdgomareobaSi</a:t>
            </a:r>
            <a:r>
              <a:rPr lang="en-US" sz="1200" dirty="0" smtClean="0">
                <a:latin typeface="AcadNusx" pitchFamily="2" charset="0"/>
              </a:rPr>
              <a:t> </a:t>
            </a:r>
            <a:r>
              <a:rPr lang="en-US" sz="1200" dirty="0">
                <a:latin typeface="AcadNusx" pitchFamily="2" charset="0"/>
              </a:rPr>
              <a:t>da </a:t>
            </a:r>
            <a:r>
              <a:rPr lang="en-US" sz="1200" dirty="0" err="1">
                <a:latin typeface="AcadNusx" pitchFamily="2" charset="0"/>
              </a:rPr>
              <a:t>mihyeviT</a:t>
            </a:r>
            <a:r>
              <a:rPr lang="en-US" sz="1200" dirty="0">
                <a:latin typeface="AcadNusx" pitchFamily="2" charset="0"/>
              </a:rPr>
              <a:t> </a:t>
            </a:r>
            <a:r>
              <a:rPr lang="en-US" sz="1200" dirty="0" err="1" smtClean="0">
                <a:latin typeface="AcadNusx" pitchFamily="2" charset="0"/>
              </a:rPr>
              <a:t>mdinaris</a:t>
            </a:r>
            <a:r>
              <a:rPr lang="en-US" sz="1200" dirty="0" smtClean="0">
                <a:latin typeface="AcadNusx" pitchFamily="2" charset="0"/>
              </a:rPr>
              <a:t> </a:t>
            </a:r>
            <a:r>
              <a:rPr lang="en-US" sz="1200" dirty="0" err="1">
                <a:latin typeface="AcadNusx" pitchFamily="2" charset="0"/>
              </a:rPr>
              <a:t>dinebis</a:t>
            </a:r>
            <a:r>
              <a:rPr lang="en-US" sz="1200" dirty="0">
                <a:latin typeface="AcadNusx" pitchFamily="2" charset="0"/>
              </a:rPr>
              <a:t> </a:t>
            </a:r>
            <a:r>
              <a:rPr lang="en-US" sz="1200" dirty="0" err="1" smtClean="0">
                <a:latin typeface="AcadNusx" pitchFamily="2" charset="0"/>
              </a:rPr>
              <a:t>mimarTulebas</a:t>
            </a:r>
            <a:r>
              <a:rPr lang="en-US" sz="1200" dirty="0" smtClean="0">
                <a:latin typeface="AcadNusx" pitchFamily="2" charset="0"/>
              </a:rPr>
              <a:t>.</a:t>
            </a:r>
            <a:endParaRPr lang="en-US" sz="1200" dirty="0">
              <a:latin typeface="AcadNusx" pitchFamily="2" charset="0"/>
            </a:endParaRPr>
          </a:p>
          <a:p>
            <a:pPr algn="just"/>
            <a:r>
              <a:rPr lang="en-US" sz="1200" b="1" u="sng" dirty="0"/>
              <a:t>Release and press left mouse button to change line direction (gives shape to the schematic</a:t>
            </a:r>
            <a:r>
              <a:rPr lang="en-US" sz="1200" b="1" u="sng" dirty="0" smtClean="0"/>
              <a:t>).</a:t>
            </a:r>
          </a:p>
          <a:p>
            <a:pPr algn="just"/>
            <a:r>
              <a:rPr lang="en-US" sz="1200" dirty="0" err="1" smtClean="0">
                <a:latin typeface="AcadNusx" pitchFamily="2" charset="0"/>
              </a:rPr>
              <a:t>auSviT</a:t>
            </a:r>
            <a:r>
              <a:rPr lang="en-US" sz="1200" dirty="0" smtClean="0">
                <a:latin typeface="AcadNusx" pitchFamily="2" charset="0"/>
              </a:rPr>
              <a:t> da </a:t>
            </a:r>
            <a:r>
              <a:rPr lang="en-US" sz="1200" dirty="0" err="1" smtClean="0">
                <a:latin typeface="AcadNusx" pitchFamily="2" charset="0"/>
              </a:rPr>
              <a:t>isev</a:t>
            </a:r>
            <a:r>
              <a:rPr lang="en-US" sz="1200" dirty="0" smtClean="0">
                <a:latin typeface="AcadNusx" pitchFamily="2" charset="0"/>
              </a:rPr>
              <a:t> </a:t>
            </a:r>
            <a:r>
              <a:rPr lang="en-US" sz="1200" dirty="0" err="1" smtClean="0">
                <a:latin typeface="AcadNusx" pitchFamily="2" charset="0"/>
              </a:rPr>
              <a:t>daaWireT</a:t>
            </a:r>
            <a:r>
              <a:rPr lang="en-US" sz="1200" dirty="0" smtClean="0">
                <a:latin typeface="AcadNusx" pitchFamily="2" charset="0"/>
              </a:rPr>
              <a:t> </a:t>
            </a:r>
            <a:r>
              <a:rPr lang="en-US" sz="1200" dirty="0" err="1" smtClean="0">
                <a:latin typeface="AcadNusx" pitchFamily="2" charset="0"/>
              </a:rPr>
              <a:t>TiTi</a:t>
            </a:r>
            <a:r>
              <a:rPr lang="en-US" sz="1200" dirty="0" smtClean="0">
                <a:latin typeface="AcadNusx" pitchFamily="2" charset="0"/>
              </a:rPr>
              <a:t> </a:t>
            </a:r>
            <a:r>
              <a:rPr lang="en-US" sz="1200" dirty="0" err="1" smtClean="0">
                <a:latin typeface="AcadNusx" pitchFamily="2" charset="0"/>
              </a:rPr>
              <a:t>mausis</a:t>
            </a:r>
            <a:r>
              <a:rPr lang="en-US" sz="1200" dirty="0" smtClean="0">
                <a:latin typeface="AcadNusx" pitchFamily="2" charset="0"/>
              </a:rPr>
              <a:t> </a:t>
            </a:r>
            <a:r>
              <a:rPr lang="en-US" sz="1200" dirty="0" err="1" smtClean="0">
                <a:latin typeface="AcadNusx" pitchFamily="2" charset="0"/>
              </a:rPr>
              <a:t>marcxena</a:t>
            </a:r>
            <a:r>
              <a:rPr lang="en-US" sz="1200" dirty="0" smtClean="0">
                <a:latin typeface="AcadNusx" pitchFamily="2" charset="0"/>
              </a:rPr>
              <a:t> </a:t>
            </a:r>
            <a:r>
              <a:rPr lang="en-US" sz="1200" dirty="0" err="1" smtClean="0">
                <a:latin typeface="AcadNusx" pitchFamily="2" charset="0"/>
              </a:rPr>
              <a:t>Rilaks</a:t>
            </a:r>
            <a:r>
              <a:rPr lang="en-US" sz="1200" dirty="0" smtClean="0">
                <a:latin typeface="AcadNusx" pitchFamily="2" charset="0"/>
              </a:rPr>
              <a:t> </a:t>
            </a:r>
            <a:r>
              <a:rPr lang="en-US" sz="1200" dirty="0" err="1" smtClean="0">
                <a:latin typeface="AcadNusx" pitchFamily="2" charset="0"/>
              </a:rPr>
              <a:t>raTa</a:t>
            </a:r>
            <a:r>
              <a:rPr lang="en-US" sz="1200" dirty="0" smtClean="0">
                <a:latin typeface="AcadNusx" pitchFamily="2" charset="0"/>
              </a:rPr>
              <a:t> </a:t>
            </a:r>
            <a:r>
              <a:rPr lang="en-US" sz="1200" dirty="0" err="1" smtClean="0">
                <a:latin typeface="AcadNusx" pitchFamily="2" charset="0"/>
              </a:rPr>
              <a:t>SecvaloT</a:t>
            </a:r>
            <a:r>
              <a:rPr lang="en-US" sz="1200" dirty="0" smtClean="0">
                <a:latin typeface="AcadNusx" pitchFamily="2" charset="0"/>
              </a:rPr>
              <a:t> </a:t>
            </a:r>
            <a:r>
              <a:rPr lang="en-US" sz="1200" dirty="0" err="1" smtClean="0">
                <a:latin typeface="AcadNusx" pitchFamily="2" charset="0"/>
              </a:rPr>
              <a:t>xazis</a:t>
            </a:r>
            <a:r>
              <a:rPr lang="en-US" sz="1200" dirty="0" smtClean="0">
                <a:latin typeface="AcadNusx" pitchFamily="2" charset="0"/>
              </a:rPr>
              <a:t> </a:t>
            </a:r>
            <a:r>
              <a:rPr lang="en-US" sz="1200" dirty="0" err="1" smtClean="0">
                <a:latin typeface="AcadNusx" pitchFamily="2" charset="0"/>
              </a:rPr>
              <a:t>mimarTuleba</a:t>
            </a:r>
            <a:r>
              <a:rPr lang="en-US" sz="1200" dirty="0" smtClean="0">
                <a:latin typeface="AcadNusx" pitchFamily="2" charset="0"/>
              </a:rPr>
              <a:t> (</a:t>
            </a:r>
            <a:r>
              <a:rPr lang="en-US" sz="1200" dirty="0" err="1">
                <a:latin typeface="AcadNusx" pitchFamily="2" charset="0"/>
              </a:rPr>
              <a:t>vRebulobT</a:t>
            </a:r>
            <a:r>
              <a:rPr lang="en-US" sz="1200" dirty="0">
                <a:latin typeface="AcadNusx" pitchFamily="2" charset="0"/>
              </a:rPr>
              <a:t> </a:t>
            </a:r>
            <a:r>
              <a:rPr lang="en-US" sz="1200" dirty="0" err="1" smtClean="0">
                <a:latin typeface="AcadNusx" pitchFamily="2" charset="0"/>
              </a:rPr>
              <a:t>sqematur</a:t>
            </a:r>
            <a:r>
              <a:rPr lang="en-US" sz="1200" dirty="0" smtClean="0">
                <a:latin typeface="AcadNusx" pitchFamily="2" charset="0"/>
              </a:rPr>
              <a:t> </a:t>
            </a:r>
            <a:r>
              <a:rPr lang="en-US" sz="1200" dirty="0" err="1" smtClean="0">
                <a:latin typeface="AcadNusx" pitchFamily="2" charset="0"/>
              </a:rPr>
              <a:t>naxazs</a:t>
            </a:r>
            <a:r>
              <a:rPr lang="en-US" sz="1200" dirty="0" smtClean="0">
                <a:latin typeface="AcadNusx" pitchFamily="2" charset="0"/>
              </a:rPr>
              <a:t>).</a:t>
            </a:r>
            <a:endParaRPr lang="en-US" sz="1200" dirty="0">
              <a:latin typeface="AcadNusx" pitchFamily="2" charset="0"/>
            </a:endParaRPr>
          </a:p>
          <a:p>
            <a:pPr algn="just"/>
            <a:r>
              <a:rPr lang="en-US" sz="1200" b="1" u="sng" dirty="0"/>
              <a:t>At the end of the reach double click the left mouse button. This will terminate the reach drawing</a:t>
            </a:r>
            <a:r>
              <a:rPr lang="en-US" sz="1200" b="1" u="sng" dirty="0" smtClean="0"/>
              <a:t>.</a:t>
            </a:r>
          </a:p>
          <a:p>
            <a:pPr algn="just"/>
            <a:endParaRPr lang="en-US" sz="1200" b="1" u="sng" dirty="0"/>
          </a:p>
          <a:p>
            <a:r>
              <a:rPr lang="en-US" sz="1200" dirty="0" err="1">
                <a:latin typeface="AcadNusx" pitchFamily="2" charset="0"/>
              </a:rPr>
              <a:t>o</a:t>
            </a:r>
            <a:r>
              <a:rPr lang="en-US" sz="1200" dirty="0" err="1" smtClean="0">
                <a:latin typeface="AcadNusx" pitchFamily="2" charset="0"/>
              </a:rPr>
              <a:t>bieqtis</a:t>
            </a:r>
            <a:r>
              <a:rPr lang="en-US" sz="1200" dirty="0" smtClean="0">
                <a:latin typeface="AcadNusx" pitchFamily="2" charset="0"/>
              </a:rPr>
              <a:t> </a:t>
            </a:r>
            <a:r>
              <a:rPr lang="en-US" sz="1200" dirty="0" err="1" smtClean="0">
                <a:latin typeface="AcadNusx" pitchFamily="2" charset="0"/>
              </a:rPr>
              <a:t>gamosaxvis</a:t>
            </a:r>
            <a:r>
              <a:rPr lang="en-US" sz="1200" dirty="0" smtClean="0">
                <a:latin typeface="AcadNusx" pitchFamily="2" charset="0"/>
              </a:rPr>
              <a:t> </a:t>
            </a:r>
            <a:r>
              <a:rPr lang="en-US" sz="1200" dirty="0" err="1" smtClean="0">
                <a:latin typeface="AcadNusx" pitchFamily="2" charset="0"/>
              </a:rPr>
              <a:t>dasamTavreblad</a:t>
            </a:r>
            <a:r>
              <a:rPr lang="en-US" sz="1200" dirty="0" smtClean="0">
                <a:latin typeface="AcadNusx" pitchFamily="2" charset="0"/>
              </a:rPr>
              <a:t> </a:t>
            </a:r>
            <a:r>
              <a:rPr lang="en-US" sz="1200" dirty="0" err="1">
                <a:latin typeface="AcadNusx" pitchFamily="2" charset="0"/>
              </a:rPr>
              <a:t>daawkapuneT</a:t>
            </a:r>
            <a:r>
              <a:rPr lang="en-US" sz="1200" dirty="0">
                <a:latin typeface="AcadNusx" pitchFamily="2" charset="0"/>
              </a:rPr>
              <a:t> </a:t>
            </a:r>
            <a:r>
              <a:rPr lang="en-US" sz="1200" dirty="0" err="1">
                <a:latin typeface="AcadNusx" pitchFamily="2" charset="0"/>
              </a:rPr>
              <a:t>mausis</a:t>
            </a:r>
            <a:r>
              <a:rPr lang="en-US" sz="1200" dirty="0">
                <a:latin typeface="AcadNusx" pitchFamily="2" charset="0"/>
              </a:rPr>
              <a:t> </a:t>
            </a:r>
            <a:r>
              <a:rPr lang="en-US" sz="1200" dirty="0" err="1" smtClean="0">
                <a:latin typeface="AcadNusx" pitchFamily="2" charset="0"/>
              </a:rPr>
              <a:t>marcxena</a:t>
            </a:r>
            <a:r>
              <a:rPr lang="en-US" sz="1200" dirty="0" smtClean="0">
                <a:latin typeface="AcadNusx" pitchFamily="2" charset="0"/>
              </a:rPr>
              <a:t> </a:t>
            </a:r>
            <a:r>
              <a:rPr lang="en-US" sz="1200" dirty="0" err="1" smtClean="0">
                <a:latin typeface="AcadNusx" pitchFamily="2" charset="0"/>
              </a:rPr>
              <a:t>Rilaks</a:t>
            </a:r>
            <a:r>
              <a:rPr lang="en-US" sz="1200" dirty="0" smtClean="0">
                <a:latin typeface="AcadNusx" pitchFamily="2" charset="0"/>
              </a:rPr>
              <a:t> </a:t>
            </a:r>
            <a:r>
              <a:rPr lang="en-US" sz="1200" dirty="0" err="1" smtClean="0">
                <a:latin typeface="AcadNusx" pitchFamily="2" charset="0"/>
              </a:rPr>
              <a:t>orjer</a:t>
            </a:r>
            <a:r>
              <a:rPr lang="en-US" sz="1200" dirty="0">
                <a:latin typeface="AcadNusx" pitchFamily="2" charset="0"/>
              </a:rPr>
              <a:t>.</a:t>
            </a:r>
          </a:p>
        </p:txBody>
      </p:sp>
      <p:pic>
        <p:nvPicPr>
          <p:cNvPr id="5125" name="Picture 5" descr="H:\Data\Snagit Images\juntion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003160"/>
            <a:ext cx="4170363" cy="553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Line 9"/>
          <p:cNvSpPr>
            <a:spLocks noChangeShapeType="1"/>
          </p:cNvSpPr>
          <p:nvPr/>
        </p:nvSpPr>
        <p:spPr bwMode="auto">
          <a:xfrm flipV="1">
            <a:off x="3667648" y="1657974"/>
            <a:ext cx="1386673" cy="15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831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Construction of a junction</a:t>
            </a:r>
            <a:br>
              <a:rPr lang="en-US" sz="3200" dirty="0" smtClean="0"/>
            </a:br>
            <a:r>
              <a:rPr lang="en-US" sz="3200" dirty="0" err="1" smtClean="0">
                <a:latin typeface="AcadMtavr" pitchFamily="2" charset="0"/>
              </a:rPr>
              <a:t>SekavSirebis</a:t>
            </a:r>
            <a:r>
              <a:rPr lang="en-US" sz="3200" dirty="0" smtClean="0">
                <a:latin typeface="AcadMtavr" pitchFamily="2" charset="0"/>
              </a:rPr>
              <a:t> </a:t>
            </a:r>
            <a:r>
              <a:rPr lang="en-US" sz="3200" dirty="0" err="1" smtClean="0">
                <a:latin typeface="AcadMtavr" pitchFamily="2" charset="0"/>
              </a:rPr>
              <a:t>ageba</a:t>
            </a:r>
            <a:r>
              <a:rPr lang="en-US" sz="3200" dirty="0" smtClean="0">
                <a:latin typeface="AcadMtavr" pitchFamily="2" charset="0"/>
              </a:rPr>
              <a:t>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0688" y="1484313"/>
            <a:ext cx="3354390" cy="4584700"/>
          </a:xfrm>
        </p:spPr>
        <p:txBody>
          <a:bodyPr/>
          <a:lstStyle/>
          <a:p>
            <a:r>
              <a:rPr lang="en-US" sz="1400" b="1" u="sng" dirty="0"/>
              <a:t>Draw first </a:t>
            </a:r>
            <a:r>
              <a:rPr lang="en-US" sz="1400" b="1" u="sng" dirty="0" smtClean="0"/>
              <a:t>the main river Reach</a:t>
            </a:r>
          </a:p>
          <a:p>
            <a:r>
              <a:rPr lang="en-US" sz="1400" dirty="0" err="1" smtClean="0">
                <a:latin typeface="AcadNusx" pitchFamily="2" charset="0"/>
              </a:rPr>
              <a:t>dasawyisisTvis</a:t>
            </a:r>
            <a:r>
              <a:rPr lang="en-US" sz="1400" dirty="0" smtClean="0">
                <a:latin typeface="AcadNusx" pitchFamily="2" charset="0"/>
              </a:rPr>
              <a:t> </a:t>
            </a:r>
            <a:r>
              <a:rPr lang="en-US" sz="1400" dirty="0" err="1" smtClean="0">
                <a:latin typeface="AcadNusx" pitchFamily="2" charset="0"/>
              </a:rPr>
              <a:t>daxazeT</a:t>
            </a:r>
            <a:r>
              <a:rPr lang="en-US" sz="1400" dirty="0" smtClean="0">
                <a:latin typeface="AcadNusx" pitchFamily="2" charset="0"/>
              </a:rPr>
              <a:t> </a:t>
            </a:r>
            <a:r>
              <a:rPr lang="en-US" sz="1400" dirty="0" err="1" smtClean="0">
                <a:latin typeface="AcadNusx" pitchFamily="2" charset="0"/>
              </a:rPr>
              <a:t>ZiriTadi</a:t>
            </a:r>
            <a:r>
              <a:rPr lang="en-US" sz="1400" dirty="0" smtClean="0">
                <a:latin typeface="AcadNusx" pitchFamily="2" charset="0"/>
              </a:rPr>
              <a:t> </a:t>
            </a:r>
            <a:r>
              <a:rPr lang="en-US" sz="1400" dirty="0" err="1" smtClean="0">
                <a:latin typeface="AcadNusx" pitchFamily="2" charset="0"/>
              </a:rPr>
              <a:t>mdinaris</a:t>
            </a:r>
            <a:r>
              <a:rPr lang="en-US" sz="1400" dirty="0" smtClean="0">
                <a:latin typeface="AcadNusx" pitchFamily="2" charset="0"/>
              </a:rPr>
              <a:t> </a:t>
            </a:r>
            <a:r>
              <a:rPr lang="en-US" sz="1400" dirty="0" err="1" smtClean="0">
                <a:latin typeface="AcadNusx" pitchFamily="2" charset="0"/>
              </a:rPr>
              <a:t>gavrceleba</a:t>
            </a:r>
            <a:r>
              <a:rPr lang="en-US" sz="1400" dirty="0" smtClean="0">
                <a:latin typeface="AcadNusx" pitchFamily="2" charset="0"/>
              </a:rPr>
              <a:t>, </a:t>
            </a:r>
            <a:r>
              <a:rPr lang="en-US" sz="1400" dirty="0" err="1" smtClean="0">
                <a:latin typeface="AcadNusx" pitchFamily="2" charset="0"/>
              </a:rPr>
              <a:t>gawvdoma</a:t>
            </a:r>
            <a:r>
              <a:rPr lang="en-US" sz="1400" dirty="0" smtClean="0">
                <a:latin typeface="AcadNusx" pitchFamily="2" charset="0"/>
              </a:rPr>
              <a:t>.</a:t>
            </a:r>
            <a:endParaRPr lang="en-US" sz="1400" dirty="0">
              <a:latin typeface="AcadNusx" pitchFamily="2" charset="0"/>
            </a:endParaRPr>
          </a:p>
          <a:p>
            <a:r>
              <a:rPr lang="en-US" sz="1400" b="1" u="sng" dirty="0" smtClean="0"/>
              <a:t>Draw the tributary to the proximity of the future junction. Double click to the end.</a:t>
            </a:r>
          </a:p>
          <a:p>
            <a:r>
              <a:rPr lang="en-US" sz="1400" dirty="0" err="1" smtClean="0">
                <a:latin typeface="AcadNusx" pitchFamily="2" charset="0"/>
              </a:rPr>
              <a:t>daxazeT</a:t>
            </a:r>
            <a:r>
              <a:rPr lang="en-US" sz="1400" dirty="0" smtClean="0">
                <a:latin typeface="AcadNusx" pitchFamily="2" charset="0"/>
              </a:rPr>
              <a:t> </a:t>
            </a:r>
            <a:r>
              <a:rPr lang="en-US" sz="1400" dirty="0" err="1" smtClean="0">
                <a:latin typeface="AcadNusx" pitchFamily="2" charset="0"/>
              </a:rPr>
              <a:t>Senakadi</a:t>
            </a:r>
            <a:r>
              <a:rPr lang="en-US" sz="1400" dirty="0" smtClean="0">
                <a:latin typeface="AcadNusx" pitchFamily="2" charset="0"/>
              </a:rPr>
              <a:t> </a:t>
            </a:r>
            <a:r>
              <a:rPr lang="en-US" sz="1400" dirty="0" err="1" smtClean="0">
                <a:latin typeface="AcadNusx" pitchFamily="2" charset="0"/>
              </a:rPr>
              <a:t>momavali</a:t>
            </a:r>
            <a:r>
              <a:rPr lang="en-US" sz="1400" dirty="0" smtClean="0">
                <a:latin typeface="AcadNusx" pitchFamily="2" charset="0"/>
              </a:rPr>
              <a:t>…</a:t>
            </a:r>
            <a:r>
              <a:rPr lang="en-US" sz="1400" dirty="0" err="1" smtClean="0">
                <a:latin typeface="AcadNusx" pitchFamily="2" charset="0"/>
              </a:rPr>
              <a:t>gadambims</a:t>
            </a:r>
            <a:r>
              <a:rPr lang="en-US" sz="1400" dirty="0" smtClean="0">
                <a:latin typeface="AcadNusx" pitchFamily="2" charset="0"/>
              </a:rPr>
              <a:t> </a:t>
            </a:r>
            <a:r>
              <a:rPr lang="en-US" sz="1400" dirty="0" err="1" smtClean="0">
                <a:latin typeface="AcadNusx" pitchFamily="2" charset="0"/>
              </a:rPr>
              <a:t>wertilamde</a:t>
            </a:r>
            <a:r>
              <a:rPr lang="en-US" sz="1400" dirty="0" smtClean="0">
                <a:latin typeface="AcadNusx" pitchFamily="2" charset="0"/>
              </a:rPr>
              <a:t>, </a:t>
            </a:r>
            <a:r>
              <a:rPr lang="en-US" sz="1400" dirty="0" err="1" smtClean="0">
                <a:latin typeface="AcadNusx" pitchFamily="2" charset="0"/>
              </a:rPr>
              <a:t>orjer</a:t>
            </a:r>
            <a:r>
              <a:rPr lang="en-US" sz="1400" dirty="0" smtClean="0">
                <a:latin typeface="AcadNusx" pitchFamily="2" charset="0"/>
              </a:rPr>
              <a:t> </a:t>
            </a:r>
            <a:r>
              <a:rPr lang="en-US" sz="1400" dirty="0" err="1" smtClean="0">
                <a:latin typeface="AcadNusx" pitchFamily="2" charset="0"/>
              </a:rPr>
              <a:t>daawkapuneT</a:t>
            </a:r>
            <a:r>
              <a:rPr lang="en-US" sz="1400" dirty="0" smtClean="0">
                <a:latin typeface="AcadNusx" pitchFamily="2" charset="0"/>
              </a:rPr>
              <a:t> </a:t>
            </a:r>
            <a:r>
              <a:rPr lang="en-US" sz="1400" dirty="0" err="1" smtClean="0">
                <a:latin typeface="AcadNusx" pitchFamily="2" charset="0"/>
              </a:rPr>
              <a:t>procesis</a:t>
            </a:r>
            <a:r>
              <a:rPr lang="en-US" sz="1400" dirty="0" smtClean="0">
                <a:latin typeface="AcadNusx" pitchFamily="2" charset="0"/>
              </a:rPr>
              <a:t> bolos.</a:t>
            </a:r>
            <a:endParaRPr lang="en-US" sz="1400" dirty="0">
              <a:latin typeface="AcadNusx" pitchFamily="2" charset="0"/>
            </a:endParaRPr>
          </a:p>
          <a:p>
            <a:r>
              <a:rPr lang="en-US" sz="1400" b="1" u="sng" dirty="0" smtClean="0"/>
              <a:t>This triggers a sequence </a:t>
            </a:r>
            <a:r>
              <a:rPr lang="en-US" sz="1400" b="1" u="sng" dirty="0"/>
              <a:t>of data requirements (1 thru 4) for entering a tributary and </a:t>
            </a:r>
            <a:r>
              <a:rPr lang="en-US" sz="1400" b="1" u="sng" dirty="0" smtClean="0"/>
              <a:t>junction</a:t>
            </a:r>
          </a:p>
          <a:p>
            <a:r>
              <a:rPr lang="en-US" sz="1400" dirty="0" err="1">
                <a:latin typeface="AcadNusx" pitchFamily="2" charset="0"/>
              </a:rPr>
              <a:t>es</a:t>
            </a:r>
            <a:r>
              <a:rPr lang="en-US" sz="1400" dirty="0">
                <a:latin typeface="AcadNusx" pitchFamily="2" charset="0"/>
              </a:rPr>
              <a:t> </a:t>
            </a:r>
            <a:r>
              <a:rPr lang="en-US" sz="1400" dirty="0" err="1" smtClean="0">
                <a:latin typeface="AcadNusx" pitchFamily="2" charset="0"/>
              </a:rPr>
              <a:t>iwvevs</a:t>
            </a:r>
            <a:r>
              <a:rPr lang="en-US" sz="1400" dirty="0" smtClean="0">
                <a:latin typeface="AcadNusx" pitchFamily="2" charset="0"/>
              </a:rPr>
              <a:t> </a:t>
            </a:r>
            <a:r>
              <a:rPr lang="en-US" sz="1400" dirty="0" err="1" smtClean="0">
                <a:latin typeface="AcadNusx" pitchFamily="2" charset="0"/>
              </a:rPr>
              <a:t>Sesayvani</a:t>
            </a:r>
            <a:r>
              <a:rPr lang="en-US" sz="1400" dirty="0" smtClean="0">
                <a:latin typeface="AcadNusx" pitchFamily="2" charset="0"/>
              </a:rPr>
              <a:t> </a:t>
            </a:r>
            <a:r>
              <a:rPr lang="en-US" sz="1400" dirty="0" err="1">
                <a:latin typeface="AcadNusx" pitchFamily="2" charset="0"/>
              </a:rPr>
              <a:t>monacemebis</a:t>
            </a:r>
            <a:r>
              <a:rPr lang="en-US" sz="1400" dirty="0">
                <a:latin typeface="AcadNusx" pitchFamily="2" charset="0"/>
              </a:rPr>
              <a:t> </a:t>
            </a:r>
            <a:r>
              <a:rPr lang="en-US" sz="1400" dirty="0" err="1">
                <a:latin typeface="AcadNusx" pitchFamily="2" charset="0"/>
              </a:rPr>
              <a:t>Tanmimdevrobas</a:t>
            </a:r>
            <a:r>
              <a:rPr lang="en-US" sz="1400" dirty="0">
                <a:latin typeface="AcadNusx" pitchFamily="2" charset="0"/>
              </a:rPr>
              <a:t> (1- </a:t>
            </a:r>
            <a:r>
              <a:rPr lang="en-US" sz="1400" dirty="0" err="1">
                <a:latin typeface="AcadNusx" pitchFamily="2" charset="0"/>
              </a:rPr>
              <a:t>dan</a:t>
            </a:r>
            <a:r>
              <a:rPr lang="en-US" sz="1400" dirty="0">
                <a:latin typeface="AcadNusx" pitchFamily="2" charset="0"/>
              </a:rPr>
              <a:t> 4-mde) </a:t>
            </a:r>
            <a:r>
              <a:rPr lang="en-US" sz="1400" dirty="0" err="1">
                <a:latin typeface="AcadNusx" pitchFamily="2" charset="0"/>
              </a:rPr>
              <a:t>imisTvis</a:t>
            </a:r>
            <a:r>
              <a:rPr lang="en-US" sz="1400" dirty="0">
                <a:latin typeface="AcadNusx" pitchFamily="2" charset="0"/>
              </a:rPr>
              <a:t>, rom </a:t>
            </a:r>
            <a:r>
              <a:rPr lang="en-US" sz="1400" dirty="0" err="1" smtClean="0">
                <a:latin typeface="AcadNusx" pitchFamily="2" charset="0"/>
              </a:rPr>
              <a:t>mivuTiToT</a:t>
            </a:r>
            <a:r>
              <a:rPr lang="en-US" sz="1400" dirty="0" smtClean="0">
                <a:latin typeface="AcadNusx" pitchFamily="2" charset="0"/>
              </a:rPr>
              <a:t> </a:t>
            </a:r>
            <a:r>
              <a:rPr lang="en-US" sz="1400" dirty="0" err="1" smtClean="0">
                <a:latin typeface="AcadNusx" pitchFamily="2" charset="0"/>
              </a:rPr>
              <a:t>Senakadebis</a:t>
            </a:r>
            <a:r>
              <a:rPr lang="en-US" sz="1400" dirty="0" smtClean="0">
                <a:latin typeface="AcadNusx" pitchFamily="2" charset="0"/>
              </a:rPr>
              <a:t> </a:t>
            </a:r>
            <a:r>
              <a:rPr lang="en-US" sz="1400" dirty="0">
                <a:latin typeface="AcadNusx" pitchFamily="2" charset="0"/>
              </a:rPr>
              <a:t>da </a:t>
            </a:r>
            <a:r>
              <a:rPr lang="en-US" sz="1400" dirty="0" err="1">
                <a:latin typeface="AcadNusx" pitchFamily="2" charset="0"/>
              </a:rPr>
              <a:t>SekavSirebis</a:t>
            </a:r>
            <a:r>
              <a:rPr lang="en-US" sz="1400" dirty="0">
                <a:latin typeface="AcadNusx" pitchFamily="2" charset="0"/>
              </a:rPr>
              <a:t> </a:t>
            </a:r>
            <a:r>
              <a:rPr lang="en-US" sz="1400" dirty="0" err="1">
                <a:latin typeface="AcadNusx" pitchFamily="2" charset="0"/>
              </a:rPr>
              <a:t>monacemebi</a:t>
            </a:r>
            <a:r>
              <a:rPr lang="en-US" sz="1400" dirty="0">
                <a:latin typeface="AcadNusx" pitchFamily="2" charset="0"/>
              </a:rPr>
              <a:t>.</a:t>
            </a:r>
            <a:endParaRPr lang="en-US" sz="2000" dirty="0"/>
          </a:p>
        </p:txBody>
      </p:sp>
      <p:pic>
        <p:nvPicPr>
          <p:cNvPr id="6149" name="Picture 3" descr="C:\HECRAS_31_intro_course\power_points\slide_3a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5078" y="1572768"/>
            <a:ext cx="5618922" cy="484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7289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H:\Data\Snagit Images\wish to split riv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828800"/>
            <a:ext cx="4914900" cy="127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 descr="H:\Data\Snagit Images\new reach on mainste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3673475"/>
            <a:ext cx="2743200" cy="237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 descr="H:\Data\Snagit Images\jct no 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1864" y="4283075"/>
            <a:ext cx="2895600" cy="231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7" descr="H:\Data\Snagit Images\tributary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81000"/>
            <a:ext cx="2743200" cy="239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304800" y="3048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6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/>
              <a:t>1.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190500" y="3597275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6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/>
              <a:t>3.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3581400" y="17526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6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/>
              <a:t>2.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5420864" y="4206875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6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/>
              <a:t>4</a:t>
            </a:r>
            <a:r>
              <a:rPr lang="en-US" sz="2000"/>
              <a:t>.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6553200" y="3276600"/>
            <a:ext cx="1953802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6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6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6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6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6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u="sng" dirty="0">
                <a:latin typeface="+mn-lt"/>
              </a:rPr>
              <a:t>Select “</a:t>
            </a:r>
            <a:r>
              <a:rPr lang="en-US" sz="2000" b="1" u="sng" dirty="0" smtClean="0">
                <a:latin typeface="+mn-lt"/>
              </a:rPr>
              <a:t>Yes”.</a:t>
            </a:r>
          </a:p>
          <a:p>
            <a:pPr>
              <a:spcBef>
                <a:spcPct val="50000"/>
              </a:spcBef>
            </a:pPr>
            <a:r>
              <a:rPr lang="en-US" sz="2000" dirty="0" err="1" smtClean="0">
                <a:latin typeface="AcadNusx" pitchFamily="2" charset="0"/>
              </a:rPr>
              <a:t>airCieT</a:t>
            </a:r>
            <a:r>
              <a:rPr lang="en-US" sz="2000" dirty="0" smtClean="0">
                <a:latin typeface="AcadNusx" pitchFamily="2" charset="0"/>
              </a:rPr>
              <a:t> “</a:t>
            </a:r>
            <a:r>
              <a:rPr lang="en-US" sz="2000" dirty="0" err="1" smtClean="0">
                <a:latin typeface="AcadNusx" pitchFamily="2" charset="0"/>
              </a:rPr>
              <a:t>ki</a:t>
            </a:r>
            <a:r>
              <a:rPr lang="en-US" sz="2000" dirty="0" smtClean="0">
                <a:latin typeface="AcadNusx" pitchFamily="2" charset="0"/>
              </a:rPr>
              <a:t>”</a:t>
            </a:r>
            <a:endParaRPr lang="en-US" sz="2000" dirty="0">
              <a:latin typeface="AcadNusx" pitchFamily="2" charset="0"/>
            </a:endParaRPr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 flipH="1">
            <a:off x="6096000" y="34290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 flipH="1" flipV="1">
            <a:off x="6019800" y="2895600"/>
            <a:ext cx="76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886200" y="369506"/>
            <a:ext cx="37289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u="sng" dirty="0" smtClean="0">
                <a:latin typeface="+mn-lt"/>
              </a:rPr>
              <a:t>The tributary request a name</a:t>
            </a:r>
          </a:p>
          <a:p>
            <a:r>
              <a:rPr lang="en-US" sz="2000" dirty="0" err="1">
                <a:latin typeface="AcadNusx" pitchFamily="2" charset="0"/>
                <a:cs typeface="+mn-cs"/>
              </a:rPr>
              <a:t>Senakadi</a:t>
            </a:r>
            <a:r>
              <a:rPr lang="en-US" sz="2000" dirty="0">
                <a:latin typeface="AcadNusx" pitchFamily="2" charset="0"/>
                <a:cs typeface="+mn-cs"/>
              </a:rPr>
              <a:t> </a:t>
            </a:r>
            <a:r>
              <a:rPr lang="en-US" sz="2000" dirty="0" err="1">
                <a:latin typeface="AcadNusx" pitchFamily="2" charset="0"/>
                <a:cs typeface="+mn-cs"/>
              </a:rPr>
              <a:t>moiTxovs</a:t>
            </a:r>
            <a:r>
              <a:rPr lang="en-US" sz="2000" dirty="0">
                <a:latin typeface="AcadNusx" pitchFamily="2" charset="0"/>
                <a:cs typeface="+mn-cs"/>
              </a:rPr>
              <a:t> </a:t>
            </a:r>
            <a:r>
              <a:rPr lang="en-US" sz="2000" dirty="0" err="1">
                <a:latin typeface="AcadNusx" pitchFamily="2" charset="0"/>
                <a:cs typeface="+mn-cs"/>
              </a:rPr>
              <a:t>saxels</a:t>
            </a:r>
            <a:endParaRPr lang="en-US" sz="2000" dirty="0">
              <a:latin typeface="AcadNusx" pitchFamily="2" charset="0"/>
              <a:cs typeface="+mn-cs"/>
            </a:endParaRPr>
          </a:p>
        </p:txBody>
      </p:sp>
      <p:cxnSp>
        <p:nvCxnSpPr>
          <p:cNvPr id="4" name="Straight Arrow Connector 3"/>
          <p:cNvCxnSpPr>
            <a:stCxn id="18" idx="1"/>
          </p:cNvCxnSpPr>
          <p:nvPr/>
        </p:nvCxnSpPr>
        <p:spPr>
          <a:xfrm flipH="1">
            <a:off x="4724400" y="1503362"/>
            <a:ext cx="710944" cy="4476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435344" y="1087863"/>
            <a:ext cx="26581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1200" b="1" u="sng" dirty="0">
                <a:latin typeface="+mn-lt"/>
              </a:rPr>
              <a:t>A splitting of the main</a:t>
            </a:r>
          </a:p>
          <a:p>
            <a:pPr algn="just"/>
            <a:r>
              <a:rPr lang="en-US" sz="1200" b="1" u="sng" dirty="0">
                <a:latin typeface="+mn-lt"/>
              </a:rPr>
              <a:t>river is requested.</a:t>
            </a:r>
          </a:p>
          <a:p>
            <a:pPr algn="just"/>
            <a:r>
              <a:rPr lang="en-US" sz="1200" dirty="0" err="1">
                <a:latin typeface="AcadNusx" pitchFamily="2" charset="0"/>
                <a:cs typeface="+mn-cs"/>
              </a:rPr>
              <a:t>ZiriTadi</a:t>
            </a:r>
            <a:r>
              <a:rPr lang="en-US" sz="1200" dirty="0">
                <a:latin typeface="AcadNusx" pitchFamily="2" charset="0"/>
                <a:cs typeface="+mn-cs"/>
              </a:rPr>
              <a:t> </a:t>
            </a:r>
            <a:r>
              <a:rPr lang="en-US" sz="1200" dirty="0" err="1">
                <a:latin typeface="AcadNusx" pitchFamily="2" charset="0"/>
                <a:cs typeface="+mn-cs"/>
              </a:rPr>
              <a:t>mdinaris</a:t>
            </a:r>
            <a:r>
              <a:rPr lang="en-US" sz="1200" dirty="0">
                <a:latin typeface="AcadNusx" pitchFamily="2" charset="0"/>
                <a:cs typeface="+mn-cs"/>
              </a:rPr>
              <a:t> </a:t>
            </a:r>
            <a:r>
              <a:rPr lang="en-US" sz="1200" dirty="0" err="1">
                <a:latin typeface="AcadNusx" pitchFamily="2" charset="0"/>
                <a:cs typeface="+mn-cs"/>
              </a:rPr>
              <a:t>danawevreba</a:t>
            </a:r>
            <a:endParaRPr lang="en-US" sz="1200" dirty="0">
              <a:latin typeface="AcadNusx" pitchFamily="2" charset="0"/>
              <a:cs typeface="+mn-cs"/>
            </a:endParaRPr>
          </a:p>
          <a:p>
            <a:pPr algn="just"/>
            <a:r>
              <a:rPr lang="en-US" sz="1200" dirty="0" err="1" smtClean="0">
                <a:latin typeface="AcadNusx" pitchFamily="2" charset="0"/>
                <a:cs typeface="+mn-cs"/>
              </a:rPr>
              <a:t>aucilebelia</a:t>
            </a:r>
            <a:endParaRPr lang="en-US" sz="1200" dirty="0">
              <a:latin typeface="AcadNusx" pitchFamily="2" charset="0"/>
              <a:cs typeface="+mn-cs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3137156" y="701675"/>
            <a:ext cx="710944" cy="50923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560050" y="3429000"/>
            <a:ext cx="187529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b="1" u="sng" dirty="0" smtClean="0">
                <a:latin typeface="+mn-lt"/>
              </a:rPr>
              <a:t>A name for the split river and the junction are requested</a:t>
            </a:r>
          </a:p>
          <a:p>
            <a:pPr algn="just"/>
            <a:r>
              <a:rPr lang="en-US" sz="1600" dirty="0" err="1">
                <a:latin typeface="AcadNusx" pitchFamily="2" charset="0"/>
              </a:rPr>
              <a:t>d</a:t>
            </a:r>
            <a:r>
              <a:rPr lang="en-US" sz="1600" dirty="0" err="1" smtClean="0">
                <a:latin typeface="AcadNusx" pitchFamily="2" charset="0"/>
              </a:rPr>
              <a:t>asaxelebis</a:t>
            </a:r>
            <a:r>
              <a:rPr lang="en-US" sz="1600" dirty="0" smtClean="0">
                <a:latin typeface="AcadNusx" pitchFamily="2" charset="0"/>
              </a:rPr>
              <a:t> </a:t>
            </a:r>
            <a:r>
              <a:rPr lang="en-US" sz="1600" dirty="0" err="1" smtClean="0">
                <a:latin typeface="AcadNusx" pitchFamily="2" charset="0"/>
              </a:rPr>
              <a:t>miwodeba</a:t>
            </a:r>
            <a:r>
              <a:rPr lang="en-US" sz="1600" dirty="0" smtClean="0">
                <a:latin typeface="AcadNusx" pitchFamily="2" charset="0"/>
              </a:rPr>
              <a:t> </a:t>
            </a:r>
            <a:r>
              <a:rPr lang="en-US" sz="1600" dirty="0" err="1" smtClean="0">
                <a:latin typeface="AcadNusx" pitchFamily="2" charset="0"/>
              </a:rPr>
              <a:t>danawevrebuli</a:t>
            </a:r>
            <a:r>
              <a:rPr lang="en-US" sz="1600" dirty="0" smtClean="0">
                <a:latin typeface="AcadNusx" pitchFamily="2" charset="0"/>
              </a:rPr>
              <a:t> </a:t>
            </a:r>
            <a:r>
              <a:rPr lang="en-US" sz="1600" dirty="0" err="1" smtClean="0">
                <a:latin typeface="AcadNusx" pitchFamily="2" charset="0"/>
              </a:rPr>
              <a:t>mdinarisTvis</a:t>
            </a:r>
            <a:r>
              <a:rPr lang="en-US" sz="1600" dirty="0" smtClean="0">
                <a:latin typeface="AcadNusx" pitchFamily="2" charset="0"/>
              </a:rPr>
              <a:t> da </a:t>
            </a:r>
            <a:r>
              <a:rPr lang="en-US" sz="1600" dirty="0" err="1" smtClean="0">
                <a:latin typeface="AcadNusx" pitchFamily="2" charset="0"/>
              </a:rPr>
              <a:t>gadabmis</a:t>
            </a:r>
            <a:r>
              <a:rPr lang="en-US" sz="1600" dirty="0" smtClean="0">
                <a:latin typeface="AcadNusx" pitchFamily="2" charset="0"/>
              </a:rPr>
              <a:t> </a:t>
            </a:r>
            <a:r>
              <a:rPr lang="en-US" sz="1600" dirty="0" err="1" smtClean="0">
                <a:latin typeface="AcadNusx" pitchFamily="2" charset="0"/>
              </a:rPr>
              <a:t>wertilisTvis</a:t>
            </a:r>
            <a:r>
              <a:rPr lang="en-US" sz="1600" dirty="0" smtClean="0">
                <a:latin typeface="AcadNusx" pitchFamily="2" charset="0"/>
              </a:rPr>
              <a:t> </a:t>
            </a:r>
            <a:r>
              <a:rPr lang="en-US" sz="1600" dirty="0" err="1" smtClean="0">
                <a:latin typeface="AcadNusx" pitchFamily="2" charset="0"/>
              </a:rPr>
              <a:t>savaldebuloa</a:t>
            </a:r>
            <a:endParaRPr lang="en-US" sz="1600" dirty="0">
              <a:latin typeface="AcadNusx" pitchFamily="2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H="1" flipV="1">
            <a:off x="3137156" y="4405312"/>
            <a:ext cx="488820" cy="1984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5213220" y="4909401"/>
            <a:ext cx="844680" cy="2478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5566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4" descr="C:\HECRAS_31_intro_course\power_points\slide_6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758650"/>
            <a:ext cx="502920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Construction of a junction</a:t>
            </a:r>
            <a:br>
              <a:rPr lang="en-US" sz="2400" dirty="0"/>
            </a:br>
            <a:r>
              <a:rPr lang="en-US" sz="2400" dirty="0" err="1">
                <a:latin typeface="AcadMtavr" pitchFamily="2" charset="0"/>
              </a:rPr>
              <a:t>SekavSirebis</a:t>
            </a:r>
            <a:r>
              <a:rPr lang="en-US" sz="2400" dirty="0">
                <a:latin typeface="AcadMtavr" pitchFamily="2" charset="0"/>
              </a:rPr>
              <a:t> </a:t>
            </a:r>
            <a:r>
              <a:rPr lang="en-US" sz="2400" dirty="0" err="1">
                <a:latin typeface="AcadMtavr" pitchFamily="2" charset="0"/>
              </a:rPr>
              <a:t>ageba</a:t>
            </a:r>
            <a:r>
              <a:rPr lang="en-US" sz="2400" dirty="0">
                <a:latin typeface="AcadMtavr" pitchFamily="2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039" y="1880172"/>
            <a:ext cx="3116135" cy="474587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1400" b="1" u="sng" dirty="0" smtClean="0"/>
              <a:t>Schematic </a:t>
            </a:r>
            <a:r>
              <a:rPr lang="en-US" sz="1400" b="1" u="sng" dirty="0"/>
              <a:t>of </a:t>
            </a:r>
            <a:r>
              <a:rPr lang="en-US" sz="1400" b="1" u="sng" dirty="0" err="1"/>
              <a:t>Blanko</a:t>
            </a:r>
            <a:r>
              <a:rPr lang="en-US" sz="1400" b="1" u="sng" dirty="0"/>
              <a:t> River with the Black Dog Creek tributary</a:t>
            </a:r>
            <a:r>
              <a:rPr lang="en-US" sz="1400" b="1" u="sng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sz="1400" dirty="0" err="1" smtClean="0">
                <a:latin typeface="AcadNusx" pitchFamily="2" charset="0"/>
              </a:rPr>
              <a:t>md.blankos</a:t>
            </a:r>
            <a:r>
              <a:rPr lang="en-US" sz="1400" dirty="0" smtClean="0">
                <a:latin typeface="AcadNusx" pitchFamily="2" charset="0"/>
              </a:rPr>
              <a:t> da </a:t>
            </a:r>
            <a:r>
              <a:rPr lang="en-US" sz="1400" dirty="0" err="1" smtClean="0">
                <a:latin typeface="AcadNusx" pitchFamily="2" charset="0"/>
              </a:rPr>
              <a:t>bleq</a:t>
            </a:r>
            <a:r>
              <a:rPr lang="en-US" sz="1400" dirty="0" smtClean="0">
                <a:latin typeface="AcadNusx" pitchFamily="2" charset="0"/>
              </a:rPr>
              <a:t> dog </a:t>
            </a:r>
            <a:r>
              <a:rPr lang="en-US" sz="1400" dirty="0" err="1" smtClean="0">
                <a:latin typeface="AcadNusx" pitchFamily="2" charset="0"/>
              </a:rPr>
              <a:t>griiqis</a:t>
            </a:r>
            <a:r>
              <a:rPr lang="en-US" sz="1400" dirty="0" smtClean="0">
                <a:latin typeface="AcadNusx" pitchFamily="2" charset="0"/>
              </a:rPr>
              <a:t> </a:t>
            </a:r>
            <a:r>
              <a:rPr lang="en-US" sz="1400" dirty="0" err="1" smtClean="0">
                <a:latin typeface="AcadNusx" pitchFamily="2" charset="0"/>
              </a:rPr>
              <a:t>Senakadis</a:t>
            </a:r>
            <a:r>
              <a:rPr lang="en-US" sz="1400" dirty="0" smtClean="0">
                <a:latin typeface="AcadNusx" pitchFamily="2" charset="0"/>
              </a:rPr>
              <a:t> </a:t>
            </a:r>
            <a:r>
              <a:rPr lang="en-US" sz="1400" dirty="0" err="1">
                <a:latin typeface="AcadNusx" pitchFamily="2" charset="0"/>
              </a:rPr>
              <a:t>sqematuri</a:t>
            </a:r>
            <a:r>
              <a:rPr lang="en-US" sz="1400" dirty="0">
                <a:latin typeface="AcadNusx" pitchFamily="2" charset="0"/>
              </a:rPr>
              <a:t> </a:t>
            </a:r>
            <a:r>
              <a:rPr lang="en-US" sz="1400" dirty="0" err="1" smtClean="0">
                <a:latin typeface="AcadNusx" pitchFamily="2" charset="0"/>
              </a:rPr>
              <a:t>naxazi</a:t>
            </a:r>
            <a:r>
              <a:rPr lang="en-US" sz="1400" dirty="0" smtClean="0">
                <a:latin typeface="AcadNusx" pitchFamily="2" charset="0"/>
              </a:rPr>
              <a:t>.</a:t>
            </a:r>
            <a:endParaRPr lang="en-US" sz="1400" dirty="0">
              <a:latin typeface="AcadNusx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1400" b="1" u="sng" dirty="0" err="1"/>
              <a:t>Blanko</a:t>
            </a:r>
            <a:r>
              <a:rPr lang="en-US" sz="1400" b="1" u="sng" dirty="0"/>
              <a:t> River is split between the North Branch and South Branch at </a:t>
            </a:r>
            <a:r>
              <a:rPr lang="en-US" sz="1400" b="1" u="sng" dirty="0" err="1"/>
              <a:t>jnction</a:t>
            </a:r>
            <a:r>
              <a:rPr lang="en-US" sz="1400" b="1" u="sng" dirty="0"/>
              <a:t> No. </a:t>
            </a:r>
            <a:r>
              <a:rPr lang="en-US" sz="1400" b="1" u="sng" dirty="0" smtClean="0"/>
              <a:t>1</a:t>
            </a:r>
          </a:p>
          <a:p>
            <a:pPr>
              <a:lnSpc>
                <a:spcPct val="150000"/>
              </a:lnSpc>
            </a:pPr>
            <a:r>
              <a:rPr lang="en-US" sz="1400" dirty="0" err="1">
                <a:latin typeface="AcadNusx" pitchFamily="2" charset="0"/>
              </a:rPr>
              <a:t>m</a:t>
            </a:r>
            <a:r>
              <a:rPr lang="en-US" sz="1400" dirty="0" err="1" smtClean="0">
                <a:latin typeface="AcadNusx" pitchFamily="2" charset="0"/>
              </a:rPr>
              <a:t>d.blanko</a:t>
            </a:r>
            <a:r>
              <a:rPr lang="en-US" sz="1400" dirty="0" smtClean="0">
                <a:latin typeface="AcadNusx" pitchFamily="2" charset="0"/>
              </a:rPr>
              <a:t> </a:t>
            </a:r>
            <a:r>
              <a:rPr lang="en-US" sz="1400" dirty="0" err="1" smtClean="0">
                <a:latin typeface="AcadNusx" pitchFamily="2" charset="0"/>
              </a:rPr>
              <a:t>gayofilia</a:t>
            </a:r>
            <a:r>
              <a:rPr lang="en-US" sz="1400" dirty="0" smtClean="0">
                <a:latin typeface="AcadNusx" pitchFamily="2" charset="0"/>
              </a:rPr>
              <a:t> or, </a:t>
            </a:r>
            <a:r>
              <a:rPr lang="en-US" sz="1400" dirty="0" err="1" smtClean="0">
                <a:latin typeface="AcadNusx" pitchFamily="2" charset="0"/>
              </a:rPr>
              <a:t>Crdilo</a:t>
            </a:r>
            <a:r>
              <a:rPr lang="en-US" sz="1400" dirty="0" smtClean="0">
                <a:latin typeface="AcadNusx" pitchFamily="2" charset="0"/>
              </a:rPr>
              <a:t> da </a:t>
            </a:r>
            <a:r>
              <a:rPr lang="en-US" sz="1400" dirty="0" err="1" smtClean="0">
                <a:latin typeface="AcadNusx" pitchFamily="2" charset="0"/>
              </a:rPr>
              <a:t>samxreT</a:t>
            </a:r>
            <a:r>
              <a:rPr lang="en-US" sz="1400" dirty="0" smtClean="0">
                <a:latin typeface="AcadNusx" pitchFamily="2" charset="0"/>
              </a:rPr>
              <a:t> </a:t>
            </a:r>
            <a:r>
              <a:rPr lang="en-US" sz="1400" dirty="0" err="1" smtClean="0">
                <a:latin typeface="AcadNusx" pitchFamily="2" charset="0"/>
              </a:rPr>
              <a:t>Stod</a:t>
            </a:r>
            <a:r>
              <a:rPr lang="en-US" sz="1400" dirty="0" smtClean="0">
                <a:latin typeface="AcadNusx" pitchFamily="2" charset="0"/>
              </a:rPr>
              <a:t>, #1 </a:t>
            </a:r>
            <a:r>
              <a:rPr lang="en-US" sz="1400" dirty="0" err="1" smtClean="0">
                <a:latin typeface="AcadNusx" pitchFamily="2" charset="0"/>
              </a:rPr>
              <a:t>kveTis</a:t>
            </a:r>
            <a:r>
              <a:rPr lang="en-US" sz="1400" dirty="0" smtClean="0">
                <a:latin typeface="AcadNusx" pitchFamily="2" charset="0"/>
              </a:rPr>
              <a:t> </a:t>
            </a:r>
            <a:r>
              <a:rPr lang="en-US" sz="1400" dirty="0" err="1" smtClean="0">
                <a:latin typeface="AcadNusx" pitchFamily="2" charset="0"/>
              </a:rPr>
              <a:t>wertilis</a:t>
            </a:r>
            <a:r>
              <a:rPr lang="en-US" sz="1400" dirty="0" smtClean="0">
                <a:latin typeface="AcadNusx" pitchFamily="2" charset="0"/>
              </a:rPr>
              <a:t> </a:t>
            </a:r>
            <a:r>
              <a:rPr lang="en-US" sz="1400" dirty="0" err="1" smtClean="0">
                <a:latin typeface="AcadNusx" pitchFamily="2" charset="0"/>
              </a:rPr>
              <a:t>meSveobiT</a:t>
            </a:r>
            <a:r>
              <a:rPr lang="en-US" sz="1400" dirty="0" smtClean="0">
                <a:latin typeface="AcadNusx" pitchFamily="2" charset="0"/>
              </a:rPr>
              <a:t>.</a:t>
            </a:r>
            <a:endParaRPr lang="en-US" sz="1400" dirty="0">
              <a:latin typeface="AcadNusx" pitchFamily="2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1600" dirty="0"/>
          </a:p>
          <a:p>
            <a:pPr>
              <a:lnSpc>
                <a:spcPct val="15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96648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5400" b="1" dirty="0" smtClean="0"/>
              <a:t>Junctions </a:t>
            </a:r>
            <a:r>
              <a:rPr lang="en-US" dirty="0" err="1" smtClean="0">
                <a:latin typeface="AcadMtavr" pitchFamily="2" charset="0"/>
              </a:rPr>
              <a:t>SekavSireba</a:t>
            </a:r>
            <a:r>
              <a:rPr lang="en-US" dirty="0" smtClean="0">
                <a:latin typeface="AcadMtavr" pitchFamily="2" charset="0"/>
              </a:rPr>
              <a:t>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683827" y="883578"/>
            <a:ext cx="3098432" cy="562371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1400" b="1" u="sng" dirty="0" smtClean="0"/>
              <a:t>Each </a:t>
            </a:r>
            <a:r>
              <a:rPr lang="en-US" sz="1400" b="1" u="sng" dirty="0"/>
              <a:t>of these reach lengths are entered </a:t>
            </a:r>
            <a:r>
              <a:rPr lang="en-US" sz="1400" b="1" u="sng" dirty="0">
                <a:solidFill>
                  <a:srgbClr val="B92432"/>
                </a:solidFill>
              </a:rPr>
              <a:t>in the Junction Data window</a:t>
            </a:r>
            <a:r>
              <a:rPr lang="en-US" sz="1400" b="1" u="sng" dirty="0" smtClean="0">
                <a:solidFill>
                  <a:srgbClr val="B92432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1400" b="1" u="sng" dirty="0" err="1">
                <a:latin typeface="AcadNusx" pitchFamily="2" charset="0"/>
              </a:rPr>
              <a:t>y</a:t>
            </a:r>
            <a:r>
              <a:rPr lang="en-US" sz="1400" b="1" u="sng" dirty="0" err="1" smtClean="0">
                <a:latin typeface="AcadNusx" pitchFamily="2" charset="0"/>
              </a:rPr>
              <a:t>oveli</a:t>
            </a:r>
            <a:r>
              <a:rPr lang="en-US" sz="1400" b="1" u="sng" dirty="0" smtClean="0">
                <a:latin typeface="AcadNusx" pitchFamily="2" charset="0"/>
              </a:rPr>
              <a:t> </a:t>
            </a:r>
            <a:r>
              <a:rPr lang="en-US" sz="1400" b="1" u="sng" dirty="0" err="1" smtClean="0">
                <a:latin typeface="AcadNusx" pitchFamily="2" charset="0"/>
              </a:rPr>
              <a:t>mocemuli</a:t>
            </a:r>
            <a:r>
              <a:rPr lang="en-US" sz="1400" b="1" u="sng" dirty="0" smtClean="0">
                <a:latin typeface="AcadNusx" pitchFamily="2" charset="0"/>
              </a:rPr>
              <a:t> </a:t>
            </a:r>
            <a:r>
              <a:rPr lang="en-US" sz="1400" b="1" u="sng" dirty="0" err="1" smtClean="0">
                <a:latin typeface="AcadNusx" pitchFamily="2" charset="0"/>
              </a:rPr>
              <a:t>segmentis</a:t>
            </a:r>
            <a:r>
              <a:rPr lang="en-US" sz="1400" b="1" u="sng" dirty="0" smtClean="0">
                <a:latin typeface="AcadNusx" pitchFamily="2" charset="0"/>
              </a:rPr>
              <a:t> </a:t>
            </a:r>
            <a:r>
              <a:rPr lang="en-US" sz="1400" b="1" u="sng" dirty="0" err="1" smtClean="0">
                <a:latin typeface="AcadNusx" pitchFamily="2" charset="0"/>
              </a:rPr>
              <a:t>gawvdomis</a:t>
            </a:r>
            <a:r>
              <a:rPr lang="en-US" sz="1400" b="1" u="sng" dirty="0" smtClean="0">
                <a:latin typeface="AcadNusx" pitchFamily="2" charset="0"/>
              </a:rPr>
              <a:t> </a:t>
            </a:r>
            <a:r>
              <a:rPr lang="en-US" sz="1400" b="1" u="sng" dirty="0" err="1" smtClean="0">
                <a:latin typeface="AcadNusx" pitchFamily="2" charset="0"/>
              </a:rPr>
              <a:t>sigrZe</a:t>
            </a:r>
            <a:r>
              <a:rPr lang="en-US" sz="1400" b="1" u="sng" dirty="0" smtClean="0">
                <a:latin typeface="AcadNusx" pitchFamily="2" charset="0"/>
              </a:rPr>
              <a:t> </a:t>
            </a:r>
            <a:r>
              <a:rPr lang="en-US" sz="1400" b="1" u="sng" dirty="0" err="1" smtClean="0">
                <a:latin typeface="AcadNusx" pitchFamily="2" charset="0"/>
              </a:rPr>
              <a:t>registrirebulia</a:t>
            </a:r>
            <a:r>
              <a:rPr lang="en-US" sz="1400" b="1" u="sng" dirty="0" smtClean="0">
                <a:latin typeface="AcadNusx" pitchFamily="2" charset="0"/>
              </a:rPr>
              <a:t> </a:t>
            </a:r>
            <a:r>
              <a:rPr lang="en-US" sz="1400" b="1" u="sng" dirty="0" err="1" smtClean="0">
                <a:solidFill>
                  <a:srgbClr val="C00000"/>
                </a:solidFill>
                <a:latin typeface="AcadNusx" pitchFamily="2" charset="0"/>
              </a:rPr>
              <a:t>SekavSirebis</a:t>
            </a:r>
            <a:r>
              <a:rPr lang="en-US" sz="1400" b="1" u="sng" dirty="0" smtClean="0">
                <a:solidFill>
                  <a:srgbClr val="C00000"/>
                </a:solidFill>
                <a:latin typeface="AcadNusx" pitchFamily="2" charset="0"/>
              </a:rPr>
              <a:t> </a:t>
            </a:r>
            <a:r>
              <a:rPr lang="en-US" sz="1400" b="1" u="sng" dirty="0" err="1" smtClean="0">
                <a:solidFill>
                  <a:srgbClr val="C00000"/>
                </a:solidFill>
                <a:latin typeface="AcadNusx" pitchFamily="2" charset="0"/>
              </a:rPr>
              <a:t>wertilis</a:t>
            </a:r>
            <a:r>
              <a:rPr lang="en-US" sz="1400" b="1" u="sng" dirty="0" smtClean="0">
                <a:solidFill>
                  <a:srgbClr val="C00000"/>
                </a:solidFill>
                <a:latin typeface="AcadNusx" pitchFamily="2" charset="0"/>
              </a:rPr>
              <a:t> </a:t>
            </a:r>
            <a:r>
              <a:rPr lang="en-US" sz="1400" b="1" u="sng" dirty="0" err="1" smtClean="0">
                <a:solidFill>
                  <a:srgbClr val="C00000"/>
                </a:solidFill>
                <a:latin typeface="AcadNusx" pitchFamily="2" charset="0"/>
              </a:rPr>
              <a:t>monacemTa</a:t>
            </a:r>
            <a:r>
              <a:rPr lang="en-US" sz="1400" b="1" u="sng" dirty="0" smtClean="0">
                <a:solidFill>
                  <a:srgbClr val="C00000"/>
                </a:solidFill>
                <a:latin typeface="AcadNusx" pitchFamily="2" charset="0"/>
              </a:rPr>
              <a:t> </a:t>
            </a:r>
            <a:r>
              <a:rPr lang="en-US" sz="1400" b="1" u="sng" dirty="0" err="1" smtClean="0">
                <a:solidFill>
                  <a:srgbClr val="C00000"/>
                </a:solidFill>
                <a:latin typeface="AcadNusx" pitchFamily="2" charset="0"/>
              </a:rPr>
              <a:t>fanjaraSi</a:t>
            </a:r>
            <a:r>
              <a:rPr lang="en-US" sz="1400" b="1" u="sng" dirty="0" smtClean="0">
                <a:solidFill>
                  <a:srgbClr val="C00000"/>
                </a:solidFill>
                <a:latin typeface="AcadNusx" pitchFamily="2" charset="0"/>
              </a:rPr>
              <a:t>.</a:t>
            </a:r>
            <a:endParaRPr lang="en-US" sz="1400" b="1" u="sng" dirty="0">
              <a:solidFill>
                <a:srgbClr val="C00000"/>
              </a:solidFill>
              <a:latin typeface="AcadNusx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1400" b="1" u="sng" dirty="0" smtClean="0"/>
              <a:t>The </a:t>
            </a:r>
            <a:r>
              <a:rPr lang="en-US" sz="1400" b="1" u="sng" dirty="0"/>
              <a:t>downstream reach length shown on the </a:t>
            </a:r>
            <a:r>
              <a:rPr lang="en-US" sz="1400" b="1" u="sng" dirty="0">
                <a:solidFill>
                  <a:srgbClr val="B92432"/>
                </a:solidFill>
              </a:rPr>
              <a:t>upstream cross-section data window should be set to zero</a:t>
            </a:r>
            <a:r>
              <a:rPr lang="en-US" sz="1400" b="1" u="sng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sz="1400" b="1" u="sng" dirty="0" err="1" smtClean="0">
                <a:latin typeface="AcadNusx" pitchFamily="2" charset="0"/>
              </a:rPr>
              <a:t>qveda</a:t>
            </a:r>
            <a:r>
              <a:rPr lang="en-US" sz="1400" b="1" u="sng" dirty="0" smtClean="0">
                <a:latin typeface="AcadNusx" pitchFamily="2" charset="0"/>
              </a:rPr>
              <a:t> </a:t>
            </a:r>
            <a:r>
              <a:rPr lang="en-US" sz="1400" b="1" u="sng" dirty="0" err="1">
                <a:latin typeface="AcadNusx" pitchFamily="2" charset="0"/>
              </a:rPr>
              <a:t>dinebis</a:t>
            </a:r>
            <a:r>
              <a:rPr lang="en-US" sz="1400" b="1" u="sng" dirty="0">
                <a:latin typeface="AcadNusx" pitchFamily="2" charset="0"/>
              </a:rPr>
              <a:t> </a:t>
            </a:r>
            <a:r>
              <a:rPr lang="en-US" sz="1400" b="1" u="sng" dirty="0" err="1">
                <a:latin typeface="AcadNusx" pitchFamily="2" charset="0"/>
              </a:rPr>
              <a:t>gawvdomis</a:t>
            </a:r>
            <a:r>
              <a:rPr lang="en-US" sz="1400" b="1" u="sng" dirty="0">
                <a:latin typeface="AcadNusx" pitchFamily="2" charset="0"/>
              </a:rPr>
              <a:t> </a:t>
            </a:r>
            <a:r>
              <a:rPr lang="en-US" sz="1400" b="1" u="sng" dirty="0" err="1">
                <a:latin typeface="AcadNusx" pitchFamily="2" charset="0"/>
              </a:rPr>
              <a:t>sigrZe</a:t>
            </a:r>
            <a:r>
              <a:rPr lang="en-US" sz="1400" b="1" u="sng" dirty="0">
                <a:latin typeface="AcadNusx" pitchFamily="2" charset="0"/>
              </a:rPr>
              <a:t>, </a:t>
            </a:r>
            <a:r>
              <a:rPr lang="en-US" sz="1400" b="1" u="sng" dirty="0" err="1">
                <a:latin typeface="AcadNusx" pitchFamily="2" charset="0"/>
              </a:rPr>
              <a:t>romelic</a:t>
            </a:r>
            <a:r>
              <a:rPr lang="en-US" sz="1400" b="1" u="sng" dirty="0">
                <a:latin typeface="AcadNusx" pitchFamily="2" charset="0"/>
              </a:rPr>
              <a:t> </a:t>
            </a:r>
            <a:r>
              <a:rPr lang="en-US" sz="1400" b="1" u="sng" dirty="0" err="1">
                <a:latin typeface="AcadNusx" pitchFamily="2" charset="0"/>
              </a:rPr>
              <a:t>naCvenebia</a:t>
            </a:r>
            <a:r>
              <a:rPr lang="en-US" sz="1400" b="1" u="sng" dirty="0">
                <a:latin typeface="AcadNusx" pitchFamily="2" charset="0"/>
              </a:rPr>
              <a:t> </a:t>
            </a:r>
            <a:r>
              <a:rPr lang="en-US" sz="1400" b="1" u="sng" dirty="0" err="1">
                <a:solidFill>
                  <a:srgbClr val="C00000"/>
                </a:solidFill>
                <a:latin typeface="AcadNusx" pitchFamily="2" charset="0"/>
              </a:rPr>
              <a:t>zeda</a:t>
            </a:r>
            <a:r>
              <a:rPr lang="en-US" sz="1400" b="1" u="sng" dirty="0">
                <a:solidFill>
                  <a:srgbClr val="C00000"/>
                </a:solidFill>
                <a:latin typeface="AcadNusx" pitchFamily="2" charset="0"/>
              </a:rPr>
              <a:t> </a:t>
            </a:r>
            <a:r>
              <a:rPr lang="en-US" sz="1400" b="1" u="sng" dirty="0" err="1">
                <a:solidFill>
                  <a:srgbClr val="C00000"/>
                </a:solidFill>
                <a:latin typeface="AcadNusx" pitchFamily="2" charset="0"/>
              </a:rPr>
              <a:t>dinebis</a:t>
            </a:r>
            <a:r>
              <a:rPr lang="en-US" sz="1400" b="1" u="sng" dirty="0">
                <a:solidFill>
                  <a:srgbClr val="C00000"/>
                </a:solidFill>
                <a:latin typeface="AcadNusx" pitchFamily="2" charset="0"/>
              </a:rPr>
              <a:t> </a:t>
            </a:r>
            <a:r>
              <a:rPr lang="en-US" sz="1400" b="1" u="sng" dirty="0" err="1">
                <a:solidFill>
                  <a:srgbClr val="C00000"/>
                </a:solidFill>
                <a:latin typeface="AcadNusx" pitchFamily="2" charset="0"/>
              </a:rPr>
              <a:t>ganivi</a:t>
            </a:r>
            <a:r>
              <a:rPr lang="en-US" sz="1400" b="1" u="sng" dirty="0">
                <a:solidFill>
                  <a:srgbClr val="C00000"/>
                </a:solidFill>
                <a:latin typeface="AcadNusx" pitchFamily="2" charset="0"/>
              </a:rPr>
              <a:t> </a:t>
            </a:r>
            <a:r>
              <a:rPr lang="en-US" sz="1400" b="1" u="sng" dirty="0" err="1">
                <a:solidFill>
                  <a:srgbClr val="C00000"/>
                </a:solidFill>
                <a:latin typeface="AcadNusx" pitchFamily="2" charset="0"/>
              </a:rPr>
              <a:t>kveTis</a:t>
            </a:r>
            <a:r>
              <a:rPr lang="en-US" sz="1400" b="1" u="sng" dirty="0">
                <a:solidFill>
                  <a:srgbClr val="C00000"/>
                </a:solidFill>
                <a:latin typeface="AcadNusx" pitchFamily="2" charset="0"/>
              </a:rPr>
              <a:t> </a:t>
            </a:r>
            <a:r>
              <a:rPr lang="en-US" sz="1400" b="1" u="sng" dirty="0" err="1">
                <a:solidFill>
                  <a:srgbClr val="C00000"/>
                </a:solidFill>
                <a:latin typeface="AcadNusx" pitchFamily="2" charset="0"/>
              </a:rPr>
              <a:t>monacemTa</a:t>
            </a:r>
            <a:r>
              <a:rPr lang="en-US" sz="1400" b="1" u="sng" dirty="0">
                <a:solidFill>
                  <a:srgbClr val="C00000"/>
                </a:solidFill>
                <a:latin typeface="AcadNusx" pitchFamily="2" charset="0"/>
              </a:rPr>
              <a:t> </a:t>
            </a:r>
            <a:r>
              <a:rPr lang="en-US" sz="1400" b="1" u="sng" dirty="0" err="1">
                <a:solidFill>
                  <a:srgbClr val="C00000"/>
                </a:solidFill>
                <a:latin typeface="AcadNusx" pitchFamily="2" charset="0"/>
              </a:rPr>
              <a:t>fanjaraSi</a:t>
            </a:r>
            <a:r>
              <a:rPr lang="en-US" sz="1400" b="1" u="sng" dirty="0">
                <a:solidFill>
                  <a:srgbClr val="C00000"/>
                </a:solidFill>
                <a:latin typeface="AcadNusx" pitchFamily="2" charset="0"/>
              </a:rPr>
              <a:t> </a:t>
            </a:r>
            <a:r>
              <a:rPr lang="en-US" sz="1400" b="1" u="sng" dirty="0" err="1">
                <a:solidFill>
                  <a:srgbClr val="C00000"/>
                </a:solidFill>
                <a:latin typeface="AcadNusx" pitchFamily="2" charset="0"/>
              </a:rPr>
              <a:t>unda</a:t>
            </a:r>
            <a:r>
              <a:rPr lang="en-US" sz="1400" b="1" u="sng" dirty="0">
                <a:solidFill>
                  <a:srgbClr val="C00000"/>
                </a:solidFill>
                <a:latin typeface="AcadNusx" pitchFamily="2" charset="0"/>
              </a:rPr>
              <a:t> </a:t>
            </a:r>
            <a:r>
              <a:rPr lang="en-US" sz="1400" b="1" u="sng" dirty="0" err="1">
                <a:solidFill>
                  <a:srgbClr val="C00000"/>
                </a:solidFill>
                <a:latin typeface="AcadNusx" pitchFamily="2" charset="0"/>
              </a:rPr>
              <a:t>daviyvanoT</a:t>
            </a:r>
            <a:r>
              <a:rPr lang="en-US" sz="1400" b="1" u="sng" dirty="0">
                <a:solidFill>
                  <a:srgbClr val="C00000"/>
                </a:solidFill>
                <a:latin typeface="AcadNusx" pitchFamily="2" charset="0"/>
              </a:rPr>
              <a:t> </a:t>
            </a:r>
            <a:r>
              <a:rPr lang="en-US" sz="1400" b="1" u="sng" dirty="0" err="1">
                <a:solidFill>
                  <a:srgbClr val="C00000"/>
                </a:solidFill>
                <a:latin typeface="AcadNusx" pitchFamily="2" charset="0"/>
              </a:rPr>
              <a:t>nulamde</a:t>
            </a:r>
            <a:r>
              <a:rPr lang="en-US" sz="1400" b="1" u="sng" dirty="0">
                <a:solidFill>
                  <a:srgbClr val="C00000"/>
                </a:solidFill>
                <a:latin typeface="AcadNusx" pitchFamily="2" charset="0"/>
              </a:rPr>
              <a:t>.</a:t>
            </a:r>
            <a:endParaRPr lang="en-US" sz="1400" b="1" u="sng" dirty="0">
              <a:solidFill>
                <a:srgbClr val="C00000"/>
              </a:solidFill>
              <a:latin typeface="AcadNusx" pitchFamily="2" charset="0"/>
            </a:endParaRPr>
          </a:p>
        </p:txBody>
      </p:sp>
      <p:pic>
        <p:nvPicPr>
          <p:cNvPr id="9221" name="Picture 1027" descr="A:\junct1.bmp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7400"/>
            <a:ext cx="5638800" cy="544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Line 1029"/>
          <p:cNvSpPr>
            <a:spLocks noChangeShapeType="1"/>
          </p:cNvSpPr>
          <p:nvPr/>
        </p:nvSpPr>
        <p:spPr bwMode="auto">
          <a:xfrm flipH="1">
            <a:off x="2145790" y="2140298"/>
            <a:ext cx="3816497" cy="1407573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Line 1030"/>
          <p:cNvSpPr>
            <a:spLocks noChangeShapeType="1"/>
          </p:cNvSpPr>
          <p:nvPr/>
        </p:nvSpPr>
        <p:spPr bwMode="auto">
          <a:xfrm flipH="1">
            <a:off x="2819399" y="2260880"/>
            <a:ext cx="3179465" cy="1521464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656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b="1" dirty="0" smtClean="0"/>
              <a:t>Junctions - Reach Lengths</a:t>
            </a:r>
            <a:br>
              <a:rPr lang="en-US" sz="2800" b="1" dirty="0" smtClean="0"/>
            </a:br>
            <a:r>
              <a:rPr lang="en-US" sz="2800" dirty="0" err="1" smtClean="0">
                <a:latin typeface="AcadMtavr" pitchFamily="2" charset="0"/>
              </a:rPr>
              <a:t>SekavSireba</a:t>
            </a:r>
            <a:r>
              <a:rPr lang="en-US" sz="2800" dirty="0" smtClean="0">
                <a:latin typeface="AcadMtavr" pitchFamily="2" charset="0"/>
              </a:rPr>
              <a:t> – </a:t>
            </a:r>
            <a:r>
              <a:rPr lang="en-US" sz="2800" dirty="0" err="1" smtClean="0">
                <a:latin typeface="AcadMtavr" pitchFamily="2" charset="0"/>
              </a:rPr>
              <a:t>gavrcelebis</a:t>
            </a:r>
            <a:r>
              <a:rPr lang="en-US" sz="2800" dirty="0" smtClean="0">
                <a:latin typeface="AcadMtavr" pitchFamily="2" charset="0"/>
              </a:rPr>
              <a:t> </a:t>
            </a:r>
            <a:r>
              <a:rPr lang="en-US" sz="2800" dirty="0" err="1" smtClean="0">
                <a:latin typeface="AcadMtavr" pitchFamily="2" charset="0"/>
              </a:rPr>
              <a:t>sigrZe</a:t>
            </a:r>
            <a:endParaRPr lang="en-US" sz="1600" dirty="0" smtClean="0">
              <a:latin typeface="AcadMtavr" pitchFamily="2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29273" y="1155128"/>
            <a:ext cx="8131842" cy="539197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1400" dirty="0"/>
              <a:t>For cross sections upstream of the junction, </a:t>
            </a:r>
            <a:r>
              <a:rPr lang="en-US" sz="1400" dirty="0">
                <a:solidFill>
                  <a:srgbClr val="B92432"/>
                </a:solidFill>
              </a:rPr>
              <a:t>the reach length should be </a:t>
            </a:r>
            <a:r>
              <a:rPr lang="en-US" sz="1400" dirty="0" smtClean="0">
                <a:solidFill>
                  <a:srgbClr val="B92432"/>
                </a:solidFill>
              </a:rPr>
              <a:t>zero (in the cross section interface)</a:t>
            </a:r>
            <a:r>
              <a:rPr lang="en-US" sz="14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sz="1400" dirty="0" err="1" smtClean="0">
                <a:latin typeface="AcadNusx" pitchFamily="2" charset="0"/>
              </a:rPr>
              <a:t>zeda</a:t>
            </a:r>
            <a:r>
              <a:rPr lang="en-US" sz="1400" dirty="0" smtClean="0">
                <a:latin typeface="AcadNusx" pitchFamily="2" charset="0"/>
              </a:rPr>
              <a:t> </a:t>
            </a:r>
            <a:r>
              <a:rPr lang="en-US" sz="1400" dirty="0" err="1" smtClean="0">
                <a:latin typeface="AcadNusx" pitchFamily="2" charset="0"/>
              </a:rPr>
              <a:t>dinebis</a:t>
            </a:r>
            <a:r>
              <a:rPr lang="en-US" sz="1400" dirty="0" smtClean="0">
                <a:latin typeface="AcadNusx" pitchFamily="2" charset="0"/>
              </a:rPr>
              <a:t> </a:t>
            </a:r>
            <a:r>
              <a:rPr lang="en-US" sz="1400" dirty="0" err="1" smtClean="0">
                <a:latin typeface="AcadNusx" pitchFamily="2" charset="0"/>
              </a:rPr>
              <a:t>ganivi</a:t>
            </a:r>
            <a:r>
              <a:rPr lang="en-US" sz="1400" dirty="0" smtClean="0">
                <a:latin typeface="AcadNusx" pitchFamily="2" charset="0"/>
              </a:rPr>
              <a:t> </a:t>
            </a:r>
            <a:r>
              <a:rPr lang="en-US" sz="1400" dirty="0" err="1" smtClean="0">
                <a:latin typeface="AcadNusx" pitchFamily="2" charset="0"/>
              </a:rPr>
              <a:t>kveTisTvis</a:t>
            </a:r>
            <a:r>
              <a:rPr lang="en-US" sz="1400" dirty="0">
                <a:latin typeface="AcadNusx" pitchFamily="2" charset="0"/>
              </a:rPr>
              <a:t> </a:t>
            </a:r>
            <a:r>
              <a:rPr lang="en-US" sz="1400" dirty="0" smtClean="0">
                <a:latin typeface="AcadNusx" pitchFamily="2" charset="0"/>
              </a:rPr>
              <a:t>(</a:t>
            </a:r>
            <a:r>
              <a:rPr lang="en-US" sz="1400" dirty="0" err="1" smtClean="0">
                <a:latin typeface="AcadNusx" pitchFamily="2" charset="0"/>
              </a:rPr>
              <a:t>SekavSirebis</a:t>
            </a:r>
            <a:r>
              <a:rPr lang="en-US" sz="1400" dirty="0" smtClean="0">
                <a:latin typeface="AcadNusx" pitchFamily="2" charset="0"/>
              </a:rPr>
              <a:t> </a:t>
            </a:r>
            <a:r>
              <a:rPr lang="en-US" sz="1400" dirty="0" err="1">
                <a:latin typeface="AcadNusx" pitchFamily="2" charset="0"/>
              </a:rPr>
              <a:t>wertilTan</a:t>
            </a:r>
            <a:r>
              <a:rPr lang="en-US" sz="1400" dirty="0">
                <a:latin typeface="AcadNusx" pitchFamily="2" charset="0"/>
              </a:rPr>
              <a:t> </a:t>
            </a:r>
            <a:r>
              <a:rPr lang="en-US" sz="1400" dirty="0" err="1" smtClean="0">
                <a:latin typeface="AcadNusx" pitchFamily="2" charset="0"/>
              </a:rPr>
              <a:t>mimarTebaSi</a:t>
            </a:r>
            <a:r>
              <a:rPr lang="en-US" sz="1400" dirty="0" smtClean="0">
                <a:latin typeface="AcadNusx" pitchFamily="2" charset="0"/>
              </a:rPr>
              <a:t>), </a:t>
            </a:r>
            <a:r>
              <a:rPr lang="en-US" sz="1400" dirty="0" err="1" smtClean="0">
                <a:latin typeface="AcadNusx" pitchFamily="2" charset="0"/>
              </a:rPr>
              <a:t>monakveTis</a:t>
            </a:r>
            <a:r>
              <a:rPr lang="en-US" sz="1400" dirty="0" smtClean="0">
                <a:latin typeface="AcadNusx" pitchFamily="2" charset="0"/>
              </a:rPr>
              <a:t> </a:t>
            </a:r>
            <a:r>
              <a:rPr lang="en-US" sz="1400" b="1" dirty="0" err="1" smtClean="0">
                <a:solidFill>
                  <a:srgbClr val="C00000"/>
                </a:solidFill>
                <a:latin typeface="AcadNusx" pitchFamily="2" charset="0"/>
              </a:rPr>
              <a:t>sigrZe</a:t>
            </a:r>
            <a:r>
              <a:rPr lang="en-US" sz="1400" b="1" dirty="0" smtClean="0">
                <a:solidFill>
                  <a:srgbClr val="C00000"/>
                </a:solidFill>
                <a:latin typeface="AcadNusx" pitchFamily="2" charset="0"/>
              </a:rPr>
              <a:t> </a:t>
            </a:r>
            <a:r>
              <a:rPr lang="en-US" sz="1400" b="1" dirty="0" err="1" smtClean="0">
                <a:solidFill>
                  <a:srgbClr val="C00000"/>
                </a:solidFill>
                <a:latin typeface="AcadNusx" pitchFamily="2" charset="0"/>
              </a:rPr>
              <a:t>unda</a:t>
            </a:r>
            <a:r>
              <a:rPr lang="en-US" sz="1400" b="1" dirty="0" smtClean="0">
                <a:solidFill>
                  <a:srgbClr val="C00000"/>
                </a:solidFill>
                <a:latin typeface="AcadNusx" pitchFamily="2" charset="0"/>
              </a:rPr>
              <a:t> </a:t>
            </a:r>
            <a:r>
              <a:rPr lang="en-US" sz="1400" b="1" dirty="0" err="1" smtClean="0">
                <a:solidFill>
                  <a:srgbClr val="C00000"/>
                </a:solidFill>
                <a:latin typeface="AcadNusx" pitchFamily="2" charset="0"/>
              </a:rPr>
              <a:t>iyos</a:t>
            </a:r>
            <a:r>
              <a:rPr lang="en-US" sz="1400" b="1" dirty="0" smtClean="0">
                <a:solidFill>
                  <a:srgbClr val="C00000"/>
                </a:solidFill>
                <a:latin typeface="AcadNusx" pitchFamily="2" charset="0"/>
              </a:rPr>
              <a:t> </a:t>
            </a:r>
            <a:r>
              <a:rPr lang="en-US" sz="1400" b="1" dirty="0" err="1" smtClean="0">
                <a:solidFill>
                  <a:srgbClr val="C00000"/>
                </a:solidFill>
                <a:latin typeface="AcadNusx" pitchFamily="2" charset="0"/>
              </a:rPr>
              <a:t>nuli</a:t>
            </a:r>
            <a:r>
              <a:rPr lang="en-US" sz="1400" b="1" dirty="0" smtClean="0">
                <a:solidFill>
                  <a:srgbClr val="C00000"/>
                </a:solidFill>
                <a:latin typeface="AcadNusx" pitchFamily="2" charset="0"/>
              </a:rPr>
              <a:t> (</a:t>
            </a:r>
            <a:r>
              <a:rPr lang="en-US" sz="1400" b="1" dirty="0" err="1" smtClean="0">
                <a:solidFill>
                  <a:srgbClr val="C00000"/>
                </a:solidFill>
                <a:latin typeface="AcadNusx" pitchFamily="2" charset="0"/>
              </a:rPr>
              <a:t>ganivi</a:t>
            </a:r>
            <a:r>
              <a:rPr lang="en-US" sz="1400" b="1" dirty="0" smtClean="0">
                <a:solidFill>
                  <a:srgbClr val="C00000"/>
                </a:solidFill>
                <a:latin typeface="AcadNusx" pitchFamily="2" charset="0"/>
              </a:rPr>
              <a:t> </a:t>
            </a:r>
            <a:r>
              <a:rPr lang="en-US" sz="1400" b="1" dirty="0" err="1" smtClean="0">
                <a:solidFill>
                  <a:srgbClr val="C00000"/>
                </a:solidFill>
                <a:latin typeface="AcadNusx" pitchFamily="2" charset="0"/>
              </a:rPr>
              <a:t>kveTis</a:t>
            </a:r>
            <a:r>
              <a:rPr lang="en-US" sz="1400" b="1" dirty="0" smtClean="0">
                <a:solidFill>
                  <a:srgbClr val="C00000"/>
                </a:solidFill>
                <a:latin typeface="AcadNusx" pitchFamily="2" charset="0"/>
              </a:rPr>
              <a:t> </a:t>
            </a:r>
            <a:r>
              <a:rPr lang="en-US" sz="1400" b="1" dirty="0" err="1" smtClean="0">
                <a:solidFill>
                  <a:srgbClr val="C00000"/>
                </a:solidFill>
                <a:latin typeface="AcadNusx" pitchFamily="2" charset="0"/>
              </a:rPr>
              <a:t>sazRvarze</a:t>
            </a:r>
            <a:r>
              <a:rPr lang="en-US" sz="1400" dirty="0" smtClean="0">
                <a:solidFill>
                  <a:srgbClr val="C00000"/>
                </a:solidFill>
                <a:latin typeface="AcadNusx" pitchFamily="2" charset="0"/>
              </a:rPr>
              <a:t>).</a:t>
            </a:r>
            <a:endParaRPr lang="en-US" sz="1400" dirty="0">
              <a:solidFill>
                <a:srgbClr val="C00000"/>
              </a:solidFill>
              <a:latin typeface="AcadNusx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1400" dirty="0"/>
              <a:t>Cross sections should be as close to the junction as possible</a:t>
            </a:r>
            <a:r>
              <a:rPr lang="en-US" sz="14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sz="1400" dirty="0" err="1" smtClean="0">
                <a:latin typeface="AcadNusx" pitchFamily="2" charset="0"/>
              </a:rPr>
              <a:t>ganiv</a:t>
            </a:r>
            <a:r>
              <a:rPr lang="en-US" sz="1400" dirty="0" smtClean="0">
                <a:latin typeface="AcadNusx" pitchFamily="2" charset="0"/>
              </a:rPr>
              <a:t> </a:t>
            </a:r>
            <a:r>
              <a:rPr lang="en-US" sz="1400" dirty="0" err="1">
                <a:latin typeface="AcadNusx" pitchFamily="2" charset="0"/>
              </a:rPr>
              <a:t>kveTi</a:t>
            </a:r>
            <a:r>
              <a:rPr lang="en-US" sz="1400" dirty="0">
                <a:latin typeface="AcadNusx" pitchFamily="2" charset="0"/>
              </a:rPr>
              <a:t> </a:t>
            </a:r>
            <a:r>
              <a:rPr lang="en-US" sz="1400" dirty="0" err="1">
                <a:latin typeface="AcadNusx" pitchFamily="2" charset="0"/>
              </a:rPr>
              <a:t>unda</a:t>
            </a:r>
            <a:r>
              <a:rPr lang="en-US" sz="1400" dirty="0">
                <a:latin typeface="AcadNusx" pitchFamily="2" charset="0"/>
              </a:rPr>
              <a:t> </a:t>
            </a:r>
            <a:r>
              <a:rPr lang="en-US" sz="1400" dirty="0" err="1">
                <a:latin typeface="AcadNusx" pitchFamily="2" charset="0"/>
              </a:rPr>
              <a:t>iyo</a:t>
            </a:r>
            <a:r>
              <a:rPr lang="en-US" sz="1400" dirty="0">
                <a:latin typeface="AcadNusx" pitchFamily="2" charset="0"/>
              </a:rPr>
              <a:t> </a:t>
            </a:r>
            <a:r>
              <a:rPr lang="en-US" sz="1400" dirty="0" err="1">
                <a:latin typeface="AcadNusx" pitchFamily="2" charset="0"/>
              </a:rPr>
              <a:t>SeZlebisdagvarad</a:t>
            </a:r>
            <a:r>
              <a:rPr lang="en-US" sz="1400" dirty="0">
                <a:latin typeface="AcadNusx" pitchFamily="2" charset="0"/>
              </a:rPr>
              <a:t> </a:t>
            </a:r>
            <a:r>
              <a:rPr lang="en-US" sz="1400" dirty="0" err="1" smtClean="0">
                <a:latin typeface="AcadNusx" pitchFamily="2" charset="0"/>
              </a:rPr>
              <a:t>maqsimalurad</a:t>
            </a:r>
            <a:r>
              <a:rPr lang="en-US" sz="1400" dirty="0" smtClean="0">
                <a:latin typeface="AcadNusx" pitchFamily="2" charset="0"/>
              </a:rPr>
              <a:t> </a:t>
            </a:r>
            <a:r>
              <a:rPr lang="en-US" sz="1400" dirty="0" err="1" smtClean="0">
                <a:latin typeface="AcadNusx" pitchFamily="2" charset="0"/>
              </a:rPr>
              <a:t>axlos</a:t>
            </a:r>
            <a:r>
              <a:rPr lang="en-US" sz="1400" dirty="0" smtClean="0">
                <a:latin typeface="AcadNusx" pitchFamily="2" charset="0"/>
              </a:rPr>
              <a:t> </a:t>
            </a:r>
            <a:r>
              <a:rPr lang="en-US" sz="1400" dirty="0" err="1">
                <a:latin typeface="AcadNusx" pitchFamily="2" charset="0"/>
              </a:rPr>
              <a:t>SemakavSirebel</a:t>
            </a:r>
            <a:r>
              <a:rPr lang="en-US" sz="1400" dirty="0">
                <a:latin typeface="AcadNusx" pitchFamily="2" charset="0"/>
              </a:rPr>
              <a:t> </a:t>
            </a:r>
            <a:r>
              <a:rPr lang="en-US" sz="1400" dirty="0" err="1" smtClean="0">
                <a:latin typeface="AcadNusx" pitchFamily="2" charset="0"/>
              </a:rPr>
              <a:t>wertilTan</a:t>
            </a:r>
            <a:r>
              <a:rPr lang="en-US" sz="1400" dirty="0" smtClean="0">
                <a:latin typeface="AcadNusx" pitchFamily="2" charset="0"/>
              </a:rPr>
              <a:t>.</a:t>
            </a:r>
            <a:endParaRPr lang="en-US" sz="1400" dirty="0">
              <a:latin typeface="AcadNusx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1400" dirty="0"/>
              <a:t>Go into the Geometric Cross Section editor to change these lengths</a:t>
            </a:r>
            <a:r>
              <a:rPr lang="en-US" sz="14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sz="1400" dirty="0" err="1">
                <a:latin typeface="AcadNusx" pitchFamily="2" charset="0"/>
              </a:rPr>
              <a:t>SevideT</a:t>
            </a:r>
            <a:r>
              <a:rPr lang="en-US" sz="1400" dirty="0">
                <a:latin typeface="AcadNusx" pitchFamily="2" charset="0"/>
              </a:rPr>
              <a:t> </a:t>
            </a:r>
            <a:r>
              <a:rPr lang="en-US" sz="1400" dirty="0" err="1">
                <a:latin typeface="AcadNusx" pitchFamily="2" charset="0"/>
              </a:rPr>
              <a:t>ganivi</a:t>
            </a:r>
            <a:r>
              <a:rPr lang="en-US" sz="1400" dirty="0">
                <a:latin typeface="AcadNusx" pitchFamily="2" charset="0"/>
              </a:rPr>
              <a:t> </a:t>
            </a:r>
            <a:r>
              <a:rPr lang="en-US" sz="1400" dirty="0" err="1">
                <a:latin typeface="AcadNusx" pitchFamily="2" charset="0"/>
              </a:rPr>
              <a:t>kveTis</a:t>
            </a:r>
            <a:r>
              <a:rPr lang="en-US" sz="1400" dirty="0">
                <a:latin typeface="AcadNusx" pitchFamily="2" charset="0"/>
              </a:rPr>
              <a:t> </a:t>
            </a:r>
            <a:r>
              <a:rPr lang="en-US" sz="1400" dirty="0" err="1">
                <a:latin typeface="AcadNusx" pitchFamily="2" charset="0"/>
              </a:rPr>
              <a:t>geometriuli</a:t>
            </a:r>
            <a:r>
              <a:rPr lang="en-US" sz="1400" dirty="0">
                <a:latin typeface="AcadNusx" pitchFamily="2" charset="0"/>
              </a:rPr>
              <a:t> </a:t>
            </a:r>
            <a:r>
              <a:rPr lang="en-US" sz="1400" dirty="0" err="1" smtClean="0">
                <a:latin typeface="AcadNusx" pitchFamily="2" charset="0"/>
              </a:rPr>
              <a:t>redaqcirebis</a:t>
            </a:r>
            <a:r>
              <a:rPr lang="en-US" sz="1400" dirty="0" smtClean="0">
                <a:latin typeface="AcadNusx" pitchFamily="2" charset="0"/>
              </a:rPr>
              <a:t> </a:t>
            </a:r>
            <a:r>
              <a:rPr lang="en-US" sz="1400" dirty="0" err="1" smtClean="0">
                <a:latin typeface="AcadNusx" pitchFamily="2" charset="0"/>
              </a:rPr>
              <a:t>ganyofilebaSi</a:t>
            </a:r>
            <a:r>
              <a:rPr lang="en-US" sz="1400" dirty="0" smtClean="0">
                <a:latin typeface="AcadNusx" pitchFamily="2" charset="0"/>
              </a:rPr>
              <a:t> </a:t>
            </a:r>
            <a:r>
              <a:rPr lang="en-US" sz="1400" dirty="0" err="1" smtClean="0">
                <a:latin typeface="AcadNusx" pitchFamily="2" charset="0"/>
              </a:rPr>
              <a:t>obieqtebis</a:t>
            </a:r>
            <a:r>
              <a:rPr lang="en-US" sz="1400" dirty="0" smtClean="0">
                <a:latin typeface="AcadNusx" pitchFamily="2" charset="0"/>
              </a:rPr>
              <a:t> </a:t>
            </a:r>
            <a:r>
              <a:rPr lang="en-US" sz="1400" dirty="0" err="1" smtClean="0">
                <a:latin typeface="AcadNusx" pitchFamily="2" charset="0"/>
              </a:rPr>
              <a:t>sigrZis</a:t>
            </a:r>
            <a:r>
              <a:rPr lang="en-US" sz="1400" dirty="0" smtClean="0">
                <a:latin typeface="AcadNusx" pitchFamily="2" charset="0"/>
              </a:rPr>
              <a:t> </a:t>
            </a:r>
            <a:r>
              <a:rPr lang="en-US" sz="1400" dirty="0" err="1">
                <a:latin typeface="AcadNusx" pitchFamily="2" charset="0"/>
              </a:rPr>
              <a:t>Sesacvlelad</a:t>
            </a:r>
            <a:r>
              <a:rPr lang="en-US" sz="1400" dirty="0">
                <a:latin typeface="AcadNusx" pitchFamily="2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1400" dirty="0"/>
              <a:t>Distance across the junction is generally, the average distance that water will travel between cross sections across a junction</a:t>
            </a:r>
            <a:r>
              <a:rPr lang="en-US" sz="14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sz="1400" dirty="0" err="1">
                <a:latin typeface="AcadNusx" pitchFamily="2" charset="0"/>
              </a:rPr>
              <a:t>manZili</a:t>
            </a:r>
            <a:r>
              <a:rPr lang="en-US" sz="1400" dirty="0">
                <a:latin typeface="AcadNusx" pitchFamily="2" charset="0"/>
              </a:rPr>
              <a:t> </a:t>
            </a:r>
            <a:r>
              <a:rPr lang="en-US" sz="1400" dirty="0" err="1">
                <a:latin typeface="AcadNusx" pitchFamily="2" charset="0"/>
              </a:rPr>
              <a:t>SekavSirebis</a:t>
            </a:r>
            <a:r>
              <a:rPr lang="en-US" sz="1400" dirty="0">
                <a:latin typeface="AcadNusx" pitchFamily="2" charset="0"/>
              </a:rPr>
              <a:t> </a:t>
            </a:r>
            <a:r>
              <a:rPr lang="en-US" sz="1400" dirty="0" err="1">
                <a:latin typeface="AcadNusx" pitchFamily="2" charset="0"/>
              </a:rPr>
              <a:t>wertilis</a:t>
            </a:r>
            <a:r>
              <a:rPr lang="en-US" sz="1400" dirty="0">
                <a:latin typeface="AcadNusx" pitchFamily="2" charset="0"/>
              </a:rPr>
              <a:t> </a:t>
            </a:r>
            <a:r>
              <a:rPr lang="en-US" sz="1400" dirty="0" err="1">
                <a:latin typeface="AcadNusx" pitchFamily="2" charset="0"/>
              </a:rPr>
              <a:t>gaswvriv</a:t>
            </a:r>
            <a:r>
              <a:rPr lang="en-US" sz="1400" dirty="0">
                <a:latin typeface="AcadNusx" pitchFamily="2" charset="0"/>
              </a:rPr>
              <a:t> </a:t>
            </a:r>
            <a:r>
              <a:rPr lang="en-US" sz="1400" dirty="0" err="1" smtClean="0">
                <a:latin typeface="AcadNusx" pitchFamily="2" charset="0"/>
              </a:rPr>
              <a:t>rogorc</a:t>
            </a:r>
            <a:r>
              <a:rPr lang="en-US" sz="1400" dirty="0" smtClean="0">
                <a:latin typeface="AcadNusx" pitchFamily="2" charset="0"/>
              </a:rPr>
              <a:t> </a:t>
            </a:r>
            <a:r>
              <a:rPr lang="en-US" sz="1400" dirty="0" err="1" smtClean="0">
                <a:latin typeface="AcadNusx" pitchFamily="2" charset="0"/>
              </a:rPr>
              <a:t>wesi</a:t>
            </a:r>
            <a:r>
              <a:rPr lang="en-US" sz="1400" dirty="0" smtClean="0">
                <a:latin typeface="AcadNusx" pitchFamily="2" charset="0"/>
              </a:rPr>
              <a:t> </a:t>
            </a:r>
            <a:r>
              <a:rPr lang="en-US" sz="1400" dirty="0" err="1" smtClean="0">
                <a:latin typeface="AcadNusx" pitchFamily="2" charset="0"/>
              </a:rPr>
              <a:t>aris</a:t>
            </a:r>
            <a:r>
              <a:rPr lang="en-US" sz="1400" dirty="0" smtClean="0">
                <a:latin typeface="AcadNusx" pitchFamily="2" charset="0"/>
              </a:rPr>
              <a:t> </a:t>
            </a:r>
            <a:r>
              <a:rPr lang="en-US" sz="1400" dirty="0" err="1">
                <a:latin typeface="AcadNusx" pitchFamily="2" charset="0"/>
              </a:rPr>
              <a:t>saSualo</a:t>
            </a:r>
            <a:r>
              <a:rPr lang="en-US" sz="1400" dirty="0">
                <a:latin typeface="AcadNusx" pitchFamily="2" charset="0"/>
              </a:rPr>
              <a:t> </a:t>
            </a:r>
            <a:r>
              <a:rPr lang="en-US" sz="1400" dirty="0" err="1">
                <a:latin typeface="AcadNusx" pitchFamily="2" charset="0"/>
              </a:rPr>
              <a:t>manZili</a:t>
            </a:r>
            <a:r>
              <a:rPr lang="en-US" sz="1400" dirty="0">
                <a:latin typeface="AcadNusx" pitchFamily="2" charset="0"/>
              </a:rPr>
              <a:t>, </a:t>
            </a:r>
            <a:r>
              <a:rPr lang="en-US" sz="1400" dirty="0" err="1">
                <a:latin typeface="AcadNusx" pitchFamily="2" charset="0"/>
              </a:rPr>
              <a:t>romelsac</a:t>
            </a:r>
            <a:r>
              <a:rPr lang="en-US" sz="1400" dirty="0">
                <a:latin typeface="AcadNusx" pitchFamily="2" charset="0"/>
              </a:rPr>
              <a:t> </a:t>
            </a:r>
            <a:r>
              <a:rPr lang="en-US" sz="1400" dirty="0" err="1">
                <a:latin typeface="AcadNusx" pitchFamily="2" charset="0"/>
              </a:rPr>
              <a:t>wyali</a:t>
            </a:r>
            <a:r>
              <a:rPr lang="en-US" sz="1400" dirty="0">
                <a:latin typeface="AcadNusx" pitchFamily="2" charset="0"/>
              </a:rPr>
              <a:t> </a:t>
            </a:r>
            <a:r>
              <a:rPr lang="en-US" sz="1400" dirty="0" err="1">
                <a:latin typeface="AcadNusx" pitchFamily="2" charset="0"/>
              </a:rPr>
              <a:t>gaivlis</a:t>
            </a:r>
            <a:r>
              <a:rPr lang="en-US" sz="1400" dirty="0">
                <a:latin typeface="AcadNusx" pitchFamily="2" charset="0"/>
              </a:rPr>
              <a:t> </a:t>
            </a:r>
            <a:r>
              <a:rPr lang="en-US" sz="1400" dirty="0" err="1">
                <a:latin typeface="AcadNusx" pitchFamily="2" charset="0"/>
              </a:rPr>
              <a:t>ganiv</a:t>
            </a:r>
            <a:r>
              <a:rPr lang="en-US" sz="1400" dirty="0">
                <a:latin typeface="AcadNusx" pitchFamily="2" charset="0"/>
              </a:rPr>
              <a:t> </a:t>
            </a:r>
            <a:r>
              <a:rPr lang="en-US" sz="1400" dirty="0" err="1">
                <a:latin typeface="AcadNusx" pitchFamily="2" charset="0"/>
              </a:rPr>
              <a:t>kveTebs</a:t>
            </a:r>
            <a:r>
              <a:rPr lang="en-US" sz="1400" dirty="0">
                <a:latin typeface="AcadNusx" pitchFamily="2" charset="0"/>
              </a:rPr>
              <a:t> </a:t>
            </a:r>
            <a:r>
              <a:rPr lang="en-US" sz="1400" dirty="0" err="1" smtClean="0">
                <a:latin typeface="AcadNusx" pitchFamily="2" charset="0"/>
              </a:rPr>
              <a:t>Soris</a:t>
            </a:r>
            <a:r>
              <a:rPr lang="en-US" sz="1400" dirty="0" smtClean="0">
                <a:latin typeface="AcadNusx" pitchFamily="2" charset="0"/>
              </a:rPr>
              <a:t> </a:t>
            </a:r>
            <a:r>
              <a:rPr lang="en-US" sz="1400" dirty="0" err="1" smtClean="0">
                <a:latin typeface="AcadNusx" pitchFamily="2" charset="0"/>
              </a:rPr>
              <a:t>moZraobisas</a:t>
            </a:r>
            <a:r>
              <a:rPr lang="en-US" sz="1400" dirty="0" smtClean="0">
                <a:latin typeface="AcadNusx" pitchFamily="2" charset="0"/>
              </a:rPr>
              <a:t>, </a:t>
            </a:r>
            <a:r>
              <a:rPr lang="en-US" sz="1400" dirty="0" err="1" smtClean="0">
                <a:latin typeface="AcadNusx" pitchFamily="2" charset="0"/>
              </a:rPr>
              <a:t>gadakveTis</a:t>
            </a:r>
            <a:r>
              <a:rPr lang="en-US" sz="1400" dirty="0" smtClean="0">
                <a:latin typeface="AcadNusx" pitchFamily="2" charset="0"/>
              </a:rPr>
              <a:t> </a:t>
            </a:r>
            <a:r>
              <a:rPr lang="en-US" sz="1400" dirty="0" err="1" smtClean="0">
                <a:latin typeface="AcadNusx" pitchFamily="2" charset="0"/>
              </a:rPr>
              <a:t>wertilis</a:t>
            </a:r>
            <a:r>
              <a:rPr lang="en-US" sz="1400" dirty="0" smtClean="0">
                <a:latin typeface="AcadNusx" pitchFamily="2" charset="0"/>
              </a:rPr>
              <a:t> </a:t>
            </a:r>
            <a:r>
              <a:rPr lang="en-US" sz="1400" dirty="0" err="1" smtClean="0">
                <a:latin typeface="AcadNusx" pitchFamily="2" charset="0"/>
              </a:rPr>
              <a:t>gaswvriv</a:t>
            </a:r>
            <a:r>
              <a:rPr lang="en-US" sz="1400" dirty="0" smtClean="0">
                <a:latin typeface="AcadNusx" pitchFamily="2" charset="0"/>
              </a:rPr>
              <a:t>.</a:t>
            </a:r>
            <a:endParaRPr lang="en-US" sz="1400" dirty="0">
              <a:latin typeface="AcadNusx" pitchFamily="2" charset="0"/>
            </a:endParaRPr>
          </a:p>
          <a:p>
            <a:pPr>
              <a:lnSpc>
                <a:spcPct val="150000"/>
              </a:lnSpc>
            </a:pPr>
            <a:endParaRPr lang="en-US" sz="1400" dirty="0"/>
          </a:p>
          <a:p>
            <a:pPr marL="0" indent="0">
              <a:lnSpc>
                <a:spcPct val="150000"/>
              </a:lnSpc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26419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TC">
  <a:themeElements>
    <a:clrScheme name="ITC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ITC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TC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C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C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C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ITC</Template>
  <TotalTime>8422</TotalTime>
  <Words>1253</Words>
  <Application>Microsoft Office PowerPoint</Application>
  <PresentationFormat>On-screen Show (4:3)</PresentationFormat>
  <Paragraphs>153</Paragraphs>
  <Slides>16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ITC</vt:lpstr>
      <vt:lpstr>HECRAS Tributary Junctions “HECRAS” - Senakadebis SekavSireba</vt:lpstr>
      <vt:lpstr>Junctions- SekavSireba</vt:lpstr>
      <vt:lpstr>Junctions - 6 Types SekavSireba – 6 tipi</vt:lpstr>
      <vt:lpstr>Junctions - SekavSireba</vt:lpstr>
      <vt:lpstr>Construction of a junction SekavSirebis ageba </vt:lpstr>
      <vt:lpstr>PowerPoint Presentation</vt:lpstr>
      <vt:lpstr>Construction of a junction SekavSirebis ageba </vt:lpstr>
      <vt:lpstr>Junctions SekavSireba </vt:lpstr>
      <vt:lpstr>Junctions - Reach Lengths SekavSireba – gavrcelebis sigrZe</vt:lpstr>
      <vt:lpstr>How it should look like? rogor unda gamoiyurebodes sqematuri anxazi?</vt:lpstr>
      <vt:lpstr>Junctions - Energy vs Momentum SekavSireba – energia Tu momenti</vt:lpstr>
      <vt:lpstr>Junctions - SekavSireba </vt:lpstr>
      <vt:lpstr>Junctions - Split Flows SekavSireba – danawevrebuli dineba</vt:lpstr>
      <vt:lpstr>Junctions - Split Flows SekavSireba – danawevrebuli dineba</vt:lpstr>
      <vt:lpstr>Junctions - Cross Section Locations  SekavSireba – ganivi kveTebis mdebareoba</vt:lpstr>
      <vt:lpstr>PowerPoint Presentation</vt:lpstr>
    </vt:vector>
  </TitlesOfParts>
  <Company>ITC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Subbasin Loss Methods</dc:title>
  <dc:creator>Gabriel Parodi</dc:creator>
  <cp:lastModifiedBy>Rusalochka</cp:lastModifiedBy>
  <cp:revision>175</cp:revision>
  <dcterms:created xsi:type="dcterms:W3CDTF">2009-03-27T09:20:01Z</dcterms:created>
  <dcterms:modified xsi:type="dcterms:W3CDTF">2011-05-10T13:44:04Z</dcterms:modified>
</cp:coreProperties>
</file>