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14" r:id="rId11"/>
    <p:sldId id="406" r:id="rId12"/>
    <p:sldId id="407" r:id="rId13"/>
    <p:sldId id="408" r:id="rId14"/>
    <p:sldId id="409" r:id="rId15"/>
    <p:sldId id="411" r:id="rId16"/>
    <p:sldId id="413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432"/>
    <a:srgbClr val="009896"/>
    <a:srgbClr val="1C60AB"/>
    <a:srgbClr val="EF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94" autoAdjust="0"/>
    <p:restoredTop sz="80381" autoAdjust="0"/>
  </p:normalViewPr>
  <p:slideViewPr>
    <p:cSldViewPr snapToGrid="0">
      <p:cViewPr varScale="1">
        <p:scale>
          <a:sx n="94" d="100"/>
          <a:sy n="94" d="100"/>
        </p:scale>
        <p:origin x="-90" y="-558"/>
      </p:cViewPr>
      <p:guideLst>
        <p:guide orient="horz" pos="3838"/>
        <p:guide pos="4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B408B59-5E86-4293-88EB-2DC850E35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40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94AE3AE-70E5-4FB8-8754-66EFB28E1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6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785394D-0318-4E5A-A4CB-B0B0B8A3CA29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286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5C3BF99-37CF-4238-87CE-0FABEA608C01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DF082D7-6670-4D52-9D0A-F1E877255337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D602028-90E0-4973-9C8F-AD5A1A0DC7FF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0E872E4-B1F3-4D39-9277-A4163A41122A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F173521-D7B7-41BF-A697-01E9EDED7AD1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35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AE177D8-37F3-4253-9DE7-BDAC76BDB5A3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45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3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039BF65-3DA3-4F31-9E9C-2806FC5C2C3F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16AECFB-9A0C-47C8-9F58-742C2C2C9F0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B60E533-1284-4ECA-9624-DA47BE7C840B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276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8610600" y="2281238"/>
            <a:ext cx="533400" cy="2303462"/>
          </a:xfrm>
          <a:prstGeom prst="rect">
            <a:avLst/>
          </a:prstGeom>
          <a:solidFill>
            <a:srgbClr val="B9243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8610600" y="0"/>
            <a:ext cx="533400" cy="2303463"/>
          </a:xfrm>
          <a:prstGeom prst="rect">
            <a:avLst/>
          </a:prstGeom>
          <a:solidFill>
            <a:srgbClr val="EF9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610600" y="4579938"/>
            <a:ext cx="533400" cy="2303462"/>
          </a:xfrm>
          <a:prstGeom prst="rect">
            <a:avLst/>
          </a:prstGeom>
          <a:solidFill>
            <a:srgbClr val="1C60AB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7" name="Picture 11" descr="Aardb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7213" y="298608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Itc_logo transpara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" y="6118225"/>
            <a:ext cx="550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38200" y="6534150"/>
            <a:ext cx="7467600" cy="27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i="1">
                <a:latin typeface="Arial" charset="0"/>
                <a:cs typeface="+mn-cs"/>
              </a:rPr>
              <a:t>ITC Faculty of Geo-Information Science and Earth Observation of the University of Twente </a:t>
            </a:r>
            <a:endParaRPr lang="nl-NL" sz="1200" i="1">
              <a:latin typeface="Arial" charset="0"/>
              <a:cs typeface="+mn-cs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8250" y="1552575"/>
            <a:ext cx="6680200" cy="1470025"/>
          </a:xfrm>
        </p:spPr>
        <p:txBody>
          <a:bodyPr/>
          <a:lstStyle>
            <a:lvl1pPr algn="ctr">
              <a:defRPr b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3408363"/>
            <a:ext cx="67183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9C638-B804-4E7F-8A96-AAC950094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9538" y="95250"/>
            <a:ext cx="20002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250"/>
            <a:ext cx="5849938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41755-1C0A-48E4-9160-1DEAAC73F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002588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484313"/>
            <a:ext cx="3917950" cy="4584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38663" y="1484313"/>
            <a:ext cx="3919537" cy="45847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1034F-3B19-4966-8F38-66B8F5C1A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1AB0E-BA98-466C-AA30-6D9FB96DF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0ADC5-894E-4061-8779-8DFCC98F6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1795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8663" y="1484313"/>
            <a:ext cx="3919537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517B-C110-4189-AE87-B660CF320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F51DB-96B1-4282-BE61-9F9CFE891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D7CDF-39B9-4FA4-A673-23FAB2AE4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7E8C4-1F64-4D3A-8F68-03516845B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2F392-5772-4F60-B9E0-F5C9F0F0E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B4FA9-C3EF-4272-B1B7-7ED246A38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8893175" cy="1144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9896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5250"/>
            <a:ext cx="8002588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7989887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564313"/>
            <a:ext cx="7704138" cy="2968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6150" y="6559550"/>
            <a:ext cx="501650" cy="3127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5E14665-41F6-458C-A818-11AEDC209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8893175" y="0"/>
            <a:ext cx="250825" cy="3429000"/>
            <a:chOff x="5602" y="0"/>
            <a:chExt cx="158" cy="2160"/>
          </a:xfrm>
        </p:grpSpPr>
        <p:sp>
          <p:nvSpPr>
            <p:cNvPr id="1034" name="Rectangle 8"/>
            <p:cNvSpPr>
              <a:spLocks noChangeArrowheads="1"/>
            </p:cNvSpPr>
            <p:nvPr userDrawn="1"/>
          </p:nvSpPr>
          <p:spPr bwMode="auto">
            <a:xfrm>
              <a:off x="5602" y="0"/>
              <a:ext cx="158" cy="721"/>
            </a:xfrm>
            <a:prstGeom prst="rect">
              <a:avLst/>
            </a:prstGeom>
            <a:solidFill>
              <a:srgbClr val="EF9C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5" name="Rectangle 9"/>
            <p:cNvSpPr>
              <a:spLocks noChangeArrowheads="1"/>
            </p:cNvSpPr>
            <p:nvPr userDrawn="1"/>
          </p:nvSpPr>
          <p:spPr bwMode="auto">
            <a:xfrm>
              <a:off x="5602" y="720"/>
              <a:ext cx="158" cy="720"/>
            </a:xfrm>
            <a:prstGeom prst="rect">
              <a:avLst/>
            </a:prstGeom>
            <a:solidFill>
              <a:srgbClr val="B9243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6" name="Rectangle 10"/>
            <p:cNvSpPr>
              <a:spLocks noChangeArrowheads="1"/>
            </p:cNvSpPr>
            <p:nvPr userDrawn="1"/>
          </p:nvSpPr>
          <p:spPr bwMode="auto">
            <a:xfrm>
              <a:off x="5602" y="1439"/>
              <a:ext cx="158" cy="721"/>
            </a:xfrm>
            <a:prstGeom prst="rect">
              <a:avLst/>
            </a:prstGeom>
            <a:solidFill>
              <a:srgbClr val="1C60AB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1032" name="Picture 12" descr="Aardbo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675688" y="908050"/>
            <a:ext cx="43021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6" descr="Itc_logo transpara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6675" y="6118225"/>
            <a:ext cx="550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860425" indent="-2286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090613" indent="-2286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322388" indent="-2286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17795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2367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6939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1511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1658" y="1552575"/>
            <a:ext cx="7787811" cy="1470025"/>
          </a:xfrm>
        </p:spPr>
        <p:txBody>
          <a:bodyPr/>
          <a:lstStyle/>
          <a:p>
            <a:pPr eaLnBrk="1" hangingPunct="1"/>
            <a:r>
              <a:rPr lang="en-US" sz="4000" dirty="0" smtClean="0"/>
              <a:t>HECRAS Tributary Junctions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“</a:t>
            </a:r>
            <a:r>
              <a:rPr lang="en-US" sz="3200" dirty="0" smtClean="0"/>
              <a:t>HECRAS” -</a:t>
            </a:r>
            <a:r>
              <a:rPr lang="en-US" sz="2800" dirty="0" smtClean="0"/>
              <a:t> </a:t>
            </a:r>
            <a:r>
              <a:rPr lang="en-US" sz="3200" dirty="0" err="1" smtClean="0">
                <a:latin typeface="AcadMtavr" pitchFamily="2" charset="0"/>
              </a:rPr>
              <a:t>Senakadebis</a:t>
            </a:r>
            <a:r>
              <a:rPr lang="en-US" sz="3200" dirty="0" smtClean="0">
                <a:latin typeface="AcadMtavr" pitchFamily="2" charset="0"/>
              </a:rPr>
              <a:t> </a:t>
            </a:r>
            <a:r>
              <a:rPr lang="en-US" sz="3200" dirty="0" err="1" smtClean="0">
                <a:latin typeface="AcadMtavr" pitchFamily="2" charset="0"/>
              </a:rPr>
              <a:t>Se</a:t>
            </a:r>
            <a:r>
              <a:rPr lang="en-US" sz="3200" dirty="0" err="1" smtClean="0">
                <a:latin typeface="AcadMtavr" pitchFamily="2" charset="0"/>
              </a:rPr>
              <a:t>kavSireba</a:t>
            </a:r>
            <a:endParaRPr lang="en-US" sz="2800" dirty="0" smtClean="0">
              <a:latin typeface="AcadMtavr" pitchFamily="2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3408363"/>
            <a:ext cx="6718300" cy="2928937"/>
          </a:xfrm>
        </p:spPr>
        <p:txBody>
          <a:bodyPr/>
          <a:lstStyle/>
          <a:p>
            <a:pPr eaLnBrk="1" hangingPunct="1"/>
            <a:endParaRPr lang="en-US" dirty="0" smtClean="0">
              <a:latin typeface="Comic Sans MS" pitchFamily="66" charset="0"/>
            </a:endParaRPr>
          </a:p>
          <a:p>
            <a:pPr algn="r" eaLnBrk="1" hangingPunct="1"/>
            <a:endParaRPr lang="en-US" dirty="0" smtClean="0"/>
          </a:p>
          <a:p>
            <a:pPr eaLnBrk="1" hangingPunct="1"/>
            <a:r>
              <a:rPr lang="en-US" dirty="0" smtClean="0"/>
              <a:t>by G. </a:t>
            </a:r>
            <a:r>
              <a:rPr lang="en-US" dirty="0" err="1" smtClean="0"/>
              <a:t>Parodi</a:t>
            </a:r>
            <a:endParaRPr lang="en-US" dirty="0" smtClean="0"/>
          </a:p>
          <a:p>
            <a:pPr eaLnBrk="1" hangingPunct="1"/>
            <a:r>
              <a:rPr lang="en-US" dirty="0" smtClean="0"/>
              <a:t>WRS – ITC – </a:t>
            </a:r>
            <a:r>
              <a:rPr lang="en-US" dirty="0" smtClean="0"/>
              <a:t>The </a:t>
            </a:r>
            <a:r>
              <a:rPr lang="en-US" dirty="0" smtClean="0"/>
              <a:t>Netherlands</a:t>
            </a:r>
          </a:p>
          <a:p>
            <a:pPr eaLnBrk="1" hangingPunct="1"/>
            <a:r>
              <a:rPr lang="en-US" dirty="0" smtClean="0">
                <a:latin typeface="AcadMtavr" pitchFamily="2" charset="0"/>
              </a:rPr>
              <a:t>g. </a:t>
            </a:r>
            <a:r>
              <a:rPr lang="en-US" dirty="0" err="1" smtClean="0">
                <a:latin typeface="AcadMtavr" pitchFamily="2" charset="0"/>
              </a:rPr>
              <a:t>parodi</a:t>
            </a:r>
            <a:endParaRPr lang="en-US" dirty="0" smtClean="0">
              <a:latin typeface="AcadMtavr" pitchFamily="2" charset="0"/>
            </a:endParaRPr>
          </a:p>
          <a:p>
            <a:pPr eaLnBrk="1" hangingPunct="1"/>
            <a:r>
              <a:rPr lang="en-US" dirty="0" smtClean="0"/>
              <a:t>WRS-ITC- </a:t>
            </a:r>
            <a:r>
              <a:rPr lang="en-US" dirty="0" err="1" smtClean="0">
                <a:latin typeface="AcadNusx" pitchFamily="2" charset="0"/>
              </a:rPr>
              <a:t>niderlandebi</a:t>
            </a:r>
            <a:endParaRPr lang="en-US" dirty="0">
              <a:latin typeface="AcadNus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How it should look like?</a:t>
            </a:r>
            <a:br>
              <a:rPr lang="en-US" sz="2000" dirty="0" smtClean="0"/>
            </a:br>
            <a:r>
              <a:rPr lang="en-US" sz="2000" dirty="0" err="1">
                <a:latin typeface="AcadMtavr" pitchFamily="2" charset="0"/>
              </a:rPr>
              <a:t>r</a:t>
            </a:r>
            <a:r>
              <a:rPr lang="en-US" sz="2000" dirty="0" err="1" smtClean="0">
                <a:latin typeface="AcadMtavr" pitchFamily="2" charset="0"/>
              </a:rPr>
              <a:t>ogor</a:t>
            </a:r>
            <a:r>
              <a:rPr lang="en-US" sz="2000" dirty="0" smtClean="0">
                <a:latin typeface="AcadMtavr" pitchFamily="2" charset="0"/>
              </a:rPr>
              <a:t> </a:t>
            </a:r>
            <a:r>
              <a:rPr lang="en-US" sz="2000" dirty="0" err="1" smtClean="0">
                <a:latin typeface="AcadMtavr" pitchFamily="2" charset="0"/>
              </a:rPr>
              <a:t>unda</a:t>
            </a:r>
            <a:r>
              <a:rPr lang="en-US" sz="2000" dirty="0" smtClean="0">
                <a:latin typeface="AcadMtavr" pitchFamily="2" charset="0"/>
              </a:rPr>
              <a:t> </a:t>
            </a:r>
            <a:r>
              <a:rPr lang="en-US" sz="2000" dirty="0" err="1" smtClean="0">
                <a:latin typeface="AcadMtavr" pitchFamily="2" charset="0"/>
              </a:rPr>
              <a:t>gamoiyurebodes</a:t>
            </a:r>
            <a:r>
              <a:rPr lang="en-US" sz="2000" dirty="0" smtClean="0">
                <a:latin typeface="AcadMtavr" pitchFamily="2" charset="0"/>
              </a:rPr>
              <a:t> </a:t>
            </a:r>
            <a:r>
              <a:rPr lang="en-US" sz="2000" dirty="0" err="1" smtClean="0">
                <a:latin typeface="AcadMtavr" pitchFamily="2" charset="0"/>
              </a:rPr>
              <a:t>sqematuri</a:t>
            </a:r>
            <a:r>
              <a:rPr lang="en-US" sz="2000" dirty="0" smtClean="0">
                <a:latin typeface="AcadMtavr" pitchFamily="2" charset="0"/>
              </a:rPr>
              <a:t> </a:t>
            </a:r>
            <a:r>
              <a:rPr lang="en-US" sz="2000" dirty="0" err="1" smtClean="0">
                <a:latin typeface="AcadMtavr" pitchFamily="2" charset="0"/>
              </a:rPr>
              <a:t>anxazi</a:t>
            </a:r>
            <a:r>
              <a:rPr lang="en-US" sz="3200" dirty="0" smtClean="0">
                <a:latin typeface="AcadMtavr" pitchFamily="2" charset="0"/>
              </a:rPr>
              <a:t>?</a:t>
            </a:r>
            <a:endParaRPr lang="en-US" sz="3200" dirty="0">
              <a:latin typeface="AcadMtav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8135" y="1170433"/>
            <a:ext cx="5517221" cy="3458718"/>
          </a:xfrm>
        </p:spPr>
        <p:txBody>
          <a:bodyPr/>
          <a:lstStyle/>
          <a:p>
            <a:r>
              <a:rPr lang="en-US" sz="1400" dirty="0" smtClean="0"/>
              <a:t>None of the sections cut each other or overlap!!</a:t>
            </a:r>
          </a:p>
          <a:p>
            <a:r>
              <a:rPr lang="en-US" sz="1400" dirty="0" err="1">
                <a:latin typeface="AcadNusx" pitchFamily="2" charset="0"/>
              </a:rPr>
              <a:t>arcerTi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segmenti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ar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unda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kveTdes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smtClean="0">
                <a:latin typeface="AcadNusx" pitchFamily="2" charset="0"/>
              </a:rPr>
              <a:t>an </a:t>
            </a:r>
            <a:r>
              <a:rPr lang="en-US" sz="1400" dirty="0" err="1" smtClean="0">
                <a:latin typeface="AcadNusx" pitchFamily="2" charset="0"/>
              </a:rPr>
              <a:t>emTxveodes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erTmaneTs</a:t>
            </a:r>
            <a:r>
              <a:rPr lang="en-US" sz="14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  <a:p>
            <a:r>
              <a:rPr lang="en-US" sz="1400" dirty="0" smtClean="0"/>
              <a:t>Upstream sections (0.106 and 0.013) should have downstream reach lengths equal zero in the cross section editor.</a:t>
            </a:r>
          </a:p>
          <a:p>
            <a:r>
              <a:rPr lang="en-US" sz="1400" dirty="0" err="1" smtClean="0">
                <a:latin typeface="AcadNusx" pitchFamily="2" charset="0"/>
              </a:rPr>
              <a:t>zeda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dinebis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seqciebs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>
                <a:latin typeface="AcadNusx" pitchFamily="2" charset="0"/>
              </a:rPr>
              <a:t>(0.106 da 0.013) </a:t>
            </a:r>
            <a:r>
              <a:rPr lang="en-US" sz="1400" dirty="0" err="1">
                <a:latin typeface="AcadNusx" pitchFamily="2" charset="0"/>
              </a:rPr>
              <a:t>unda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hqondeT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qveda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dinebis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gawvdomis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sigrZe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nulis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toli</a:t>
            </a:r>
            <a:r>
              <a:rPr lang="en-US" sz="1400" dirty="0" smtClean="0">
                <a:latin typeface="AcadNusx" pitchFamily="2" charset="0"/>
              </a:rPr>
              <a:t>, </a:t>
            </a:r>
            <a:r>
              <a:rPr lang="en-US" sz="1400" dirty="0" err="1">
                <a:latin typeface="AcadNusx" pitchFamily="2" charset="0"/>
              </a:rPr>
              <a:t>ganivi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kveTis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seqciis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editorSi</a:t>
            </a:r>
            <a:r>
              <a:rPr lang="en-US" sz="1400" dirty="0">
                <a:latin typeface="AcadNusx" pitchFamily="2" charset="0"/>
              </a:rPr>
              <a:t>.</a:t>
            </a:r>
          </a:p>
          <a:p>
            <a:r>
              <a:rPr lang="en-US" sz="1400" dirty="0" smtClean="0"/>
              <a:t>The lengths should be stated in the </a:t>
            </a:r>
            <a:r>
              <a:rPr lang="en-US" sz="1400" dirty="0" smtClean="0">
                <a:solidFill>
                  <a:srgbClr val="B92432"/>
                </a:solidFill>
              </a:rPr>
              <a:t>junction Data</a:t>
            </a:r>
            <a:r>
              <a:rPr lang="en-US" sz="1400" dirty="0" smtClean="0"/>
              <a:t> that appears pressing </a:t>
            </a:r>
          </a:p>
          <a:p>
            <a:r>
              <a:rPr lang="en-US" sz="1400" dirty="0" err="1">
                <a:latin typeface="AcadNusx" pitchFamily="2" charset="0"/>
              </a:rPr>
              <a:t>sigrZe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unda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ganisazRvros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SekavSirebis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monacemebSi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romelic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gamoCndeba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Rilakze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daWeris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Semdeg</a:t>
            </a:r>
            <a:r>
              <a:rPr lang="en-US" sz="14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52" y="1890141"/>
            <a:ext cx="281940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" y="4937760"/>
            <a:ext cx="18478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707136" y="2743200"/>
            <a:ext cx="219456" cy="20238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926592" y="2548128"/>
            <a:ext cx="707136" cy="23896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813" y="4361497"/>
            <a:ext cx="52768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0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672" y="2865120"/>
            <a:ext cx="723900" cy="65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4242816" y="3877056"/>
            <a:ext cx="292608" cy="4844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64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305800" cy="868363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Junctions - Energy </a:t>
            </a:r>
            <a:r>
              <a:rPr lang="en-US" b="1" dirty="0" err="1" smtClean="0"/>
              <a:t>vs</a:t>
            </a:r>
            <a:r>
              <a:rPr lang="en-US" b="1" dirty="0" smtClean="0"/>
              <a:t> Momentum</a:t>
            </a:r>
            <a:br>
              <a:rPr lang="en-US" b="1" dirty="0" smtClean="0"/>
            </a:br>
            <a:r>
              <a:rPr lang="en-US" sz="3200" dirty="0" err="1" smtClean="0">
                <a:latin typeface="AcadMtavr" pitchFamily="2" charset="0"/>
              </a:rPr>
              <a:t>SekavSireba</a:t>
            </a:r>
            <a:r>
              <a:rPr lang="en-US" sz="3200" dirty="0" smtClean="0">
                <a:latin typeface="AcadMtavr" pitchFamily="2" charset="0"/>
              </a:rPr>
              <a:t> – </a:t>
            </a:r>
            <a:r>
              <a:rPr lang="en-US" sz="3200" dirty="0" err="1" smtClean="0">
                <a:latin typeface="AcadMtavr" pitchFamily="2" charset="0"/>
              </a:rPr>
              <a:t>energia</a:t>
            </a:r>
            <a:r>
              <a:rPr lang="en-US" sz="3200" dirty="0" smtClean="0">
                <a:latin typeface="AcadMtavr" pitchFamily="2" charset="0"/>
              </a:rPr>
              <a:t> </a:t>
            </a:r>
            <a:r>
              <a:rPr lang="en-US" sz="3200" dirty="0" err="1" smtClean="0">
                <a:latin typeface="AcadMtavr" pitchFamily="2" charset="0"/>
              </a:rPr>
              <a:t>Tu</a:t>
            </a:r>
            <a:r>
              <a:rPr lang="en-US" sz="3200" dirty="0" smtClean="0">
                <a:latin typeface="AcadMtavr" pitchFamily="2" charset="0"/>
              </a:rPr>
              <a:t> </a:t>
            </a:r>
            <a:r>
              <a:rPr lang="en-US" sz="3200" dirty="0" err="1" smtClean="0">
                <a:latin typeface="AcadMtavr" pitchFamily="2" charset="0"/>
              </a:rPr>
              <a:t>momenti</a:t>
            </a:r>
            <a:endParaRPr lang="en-US" dirty="0" smtClean="0"/>
          </a:p>
        </p:txBody>
      </p:sp>
      <p:pic>
        <p:nvPicPr>
          <p:cNvPr id="11270" name="Picture 4" descr="A:\Junc-angl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157" y="1817790"/>
            <a:ext cx="38131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6" descr="C:\HEC\RAS20\Class\data\graphics\Junc-spli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67" y="2046390"/>
            <a:ext cx="43053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7126929" y="3077749"/>
            <a:ext cx="172853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 dirty="0">
                <a:latin typeface="+mn-lt"/>
              </a:rPr>
              <a:t>No angle is entered for the reach that is part of the </a:t>
            </a:r>
            <a:r>
              <a:rPr lang="en-US" sz="1200" b="1" dirty="0" smtClean="0">
                <a:latin typeface="+mn-lt"/>
              </a:rPr>
              <a:t>mainstream </a:t>
            </a:r>
            <a:r>
              <a:rPr lang="en-US" sz="1200" b="1" dirty="0">
                <a:latin typeface="+mn-lt"/>
              </a:rPr>
              <a:t>if there is no angle between </a:t>
            </a:r>
            <a:r>
              <a:rPr lang="en-US" sz="1200" b="1" dirty="0" smtClean="0">
                <a:latin typeface="+mn-lt"/>
              </a:rPr>
              <a:t>the</a:t>
            </a:r>
            <a:r>
              <a:rPr lang="en-US" sz="1200" b="1" dirty="0">
                <a:latin typeface="AcadNusx" pitchFamily="2" charset="0"/>
              </a:rPr>
              <a:t> </a:t>
            </a:r>
            <a:r>
              <a:rPr lang="en-US" sz="1200" b="1" dirty="0"/>
              <a:t>mainstream reaches </a:t>
            </a:r>
            <a:r>
              <a:rPr lang="en-US" sz="1200" b="1" dirty="0" err="1"/>
              <a:t>u.s.</a:t>
            </a:r>
            <a:r>
              <a:rPr lang="en-US" sz="1200" b="1" dirty="0"/>
              <a:t> and </a:t>
            </a:r>
            <a:r>
              <a:rPr lang="en-US" sz="1200" b="1" dirty="0" err="1"/>
              <a:t>d.s.</a:t>
            </a:r>
            <a:r>
              <a:rPr lang="en-US" sz="1200" b="1" dirty="0"/>
              <a:t> of the tributary</a:t>
            </a:r>
            <a:r>
              <a:rPr lang="en-US" sz="1200" b="1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sz="1200" dirty="0" err="1" smtClean="0">
                <a:latin typeface="AcadNusx" pitchFamily="2" charset="0"/>
              </a:rPr>
              <a:t>kuTxes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ar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vuTiTebT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gawvdomisTvis</a:t>
            </a:r>
            <a:r>
              <a:rPr lang="en-US" sz="1200" dirty="0">
                <a:latin typeface="AcadNusx" pitchFamily="2" charset="0"/>
              </a:rPr>
              <a:t>, </a:t>
            </a:r>
            <a:r>
              <a:rPr lang="en-US" sz="1200" dirty="0" err="1">
                <a:latin typeface="AcadNusx" pitchFamily="2" charset="0"/>
              </a:rPr>
              <a:t>romelic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aris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ZiriTadi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mdinaris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nawili</a:t>
            </a:r>
            <a:r>
              <a:rPr lang="en-US" sz="1200" dirty="0">
                <a:latin typeface="AcadNusx" pitchFamily="2" charset="0"/>
              </a:rPr>
              <a:t>, </a:t>
            </a:r>
            <a:r>
              <a:rPr lang="en-US" sz="1200" dirty="0" err="1">
                <a:latin typeface="AcadNusx" pitchFamily="2" charset="0"/>
              </a:rPr>
              <a:t>Tu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ar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gvaqvs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mocemuli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kuTxe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ZiriTadi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mdinaris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zeda</a:t>
            </a:r>
            <a:r>
              <a:rPr lang="en-US" sz="1200" dirty="0">
                <a:latin typeface="AcadNusx" pitchFamily="2" charset="0"/>
              </a:rPr>
              <a:t> da </a:t>
            </a:r>
            <a:r>
              <a:rPr lang="en-US" sz="1200" dirty="0" err="1">
                <a:latin typeface="AcadNusx" pitchFamily="2" charset="0"/>
              </a:rPr>
              <a:t>qveda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dinebas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Soris</a:t>
            </a:r>
            <a:r>
              <a:rPr lang="en-US" sz="1200" dirty="0">
                <a:latin typeface="AcadNusx" pitchFamily="2" charset="0"/>
              </a:rPr>
              <a:t>. 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28600" y="1169796"/>
            <a:ext cx="8534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SzPct val="75000"/>
              <a:buFont typeface="Wingdings" pitchFamily="2" charset="2"/>
              <a:buNone/>
            </a:pPr>
            <a:r>
              <a:rPr lang="en-US" sz="1200" dirty="0">
                <a:latin typeface="+mn-lt"/>
              </a:rPr>
              <a:t>Where angle of tributary can cause significant energy losses, it is more appropriate to use the momentum equation</a:t>
            </a:r>
            <a:r>
              <a:rPr lang="en-US" sz="1200" dirty="0" smtClean="0">
                <a:latin typeface="+mn-lt"/>
              </a:rPr>
              <a:t>.</a:t>
            </a:r>
          </a:p>
          <a:p>
            <a:pPr>
              <a:spcBef>
                <a:spcPct val="50000"/>
              </a:spcBef>
              <a:buSzPct val="75000"/>
              <a:buFont typeface="Wingdings" pitchFamily="2" charset="2"/>
              <a:buNone/>
            </a:pPr>
            <a:r>
              <a:rPr lang="en-US" sz="1200" dirty="0" err="1">
                <a:latin typeface="AcadNusx" pitchFamily="2" charset="0"/>
              </a:rPr>
              <a:t>i</a:t>
            </a:r>
            <a:r>
              <a:rPr lang="en-US" sz="1200" dirty="0" err="1" smtClean="0">
                <a:latin typeface="AcadNusx" pitchFamily="2" charset="0"/>
              </a:rPr>
              <a:t>m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SemTxvevebSi</a:t>
            </a:r>
            <a:r>
              <a:rPr lang="en-US" sz="1200" dirty="0" smtClean="0">
                <a:latin typeface="AcadNusx" pitchFamily="2" charset="0"/>
              </a:rPr>
              <a:t>, </a:t>
            </a:r>
            <a:r>
              <a:rPr lang="en-US" sz="1200" dirty="0" err="1" smtClean="0">
                <a:latin typeface="AcadNusx" pitchFamily="2" charset="0"/>
              </a:rPr>
              <a:t>rodesac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Senakadebis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SeerTebis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kuTxe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ganapirobebs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energiis</a:t>
            </a:r>
            <a:r>
              <a:rPr lang="en-US" sz="1200" dirty="0" smtClean="0">
                <a:latin typeface="AcadNusx" pitchFamily="2" charset="0"/>
              </a:rPr>
              <a:t> did </a:t>
            </a:r>
            <a:r>
              <a:rPr lang="en-US" sz="1200" dirty="0" err="1" smtClean="0">
                <a:latin typeface="AcadNusx" pitchFamily="2" charset="0"/>
              </a:rPr>
              <a:t>danakargs</a:t>
            </a:r>
            <a:r>
              <a:rPr lang="en-US" sz="1200" dirty="0" smtClean="0">
                <a:latin typeface="AcadNusx" pitchFamily="2" charset="0"/>
              </a:rPr>
              <a:t>, </a:t>
            </a:r>
            <a:r>
              <a:rPr lang="en-US" sz="1200" dirty="0" err="1" smtClean="0">
                <a:latin typeface="AcadNusx" pitchFamily="2" charset="0"/>
              </a:rPr>
              <a:t>mizanSewonilia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gamoviyenoT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momentis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gantoleba</a:t>
            </a:r>
            <a:r>
              <a:rPr lang="en-US" sz="12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86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 smtClean="0"/>
              <a:t>Junctions - </a:t>
            </a:r>
            <a:r>
              <a:rPr lang="en-US" dirty="0" err="1">
                <a:latin typeface="AcadMtavr" pitchFamily="2" charset="0"/>
              </a:rPr>
              <a:t>SekavSireba</a:t>
            </a:r>
            <a:r>
              <a:rPr lang="en-US" dirty="0">
                <a:latin typeface="AcadMtavr" pitchFamily="2" charset="0"/>
              </a:rPr>
              <a:t> </a:t>
            </a:r>
            <a:endParaRPr lang="en-US" dirty="0" smtClean="0"/>
          </a:p>
        </p:txBody>
      </p:sp>
      <p:pic>
        <p:nvPicPr>
          <p:cNvPr id="12293" name="Picture 10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8" y="1341437"/>
            <a:ext cx="1447800" cy="130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1031" descr="H:\Data\Snagit Images\junction da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76200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 Box 1032"/>
          <p:cNvSpPr txBox="1">
            <a:spLocks noChangeArrowheads="1"/>
          </p:cNvSpPr>
          <p:nvPr/>
        </p:nvSpPr>
        <p:spPr bwMode="auto">
          <a:xfrm>
            <a:off x="2280863" y="1100554"/>
            <a:ext cx="6277509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or, point the mouse at the junction, left click and select “Edit Junction</a:t>
            </a:r>
            <a:r>
              <a:rPr lang="en-US" sz="1800" dirty="0" smtClean="0">
                <a:latin typeface="+mn-lt"/>
              </a:rPr>
              <a:t>”.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latin typeface="AcadNusx" pitchFamily="2" charset="0"/>
              </a:rPr>
              <a:t>a</a:t>
            </a:r>
            <a:r>
              <a:rPr lang="en-US" sz="1800" dirty="0" smtClean="0">
                <a:latin typeface="AcadNusx" pitchFamily="2" charset="0"/>
              </a:rPr>
              <a:t>n, </a:t>
            </a:r>
            <a:r>
              <a:rPr lang="en-US" sz="1800" dirty="0" err="1" smtClean="0">
                <a:latin typeface="AcadNusx" pitchFamily="2" charset="0"/>
              </a:rPr>
              <a:t>miuTiTeT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mausiT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Rilaki</a:t>
            </a:r>
            <a:r>
              <a:rPr lang="en-US" sz="1800" dirty="0" smtClean="0">
                <a:latin typeface="AcadNusx" pitchFamily="2" charset="0"/>
              </a:rPr>
              <a:t> “</a:t>
            </a:r>
            <a:r>
              <a:rPr lang="en-US" sz="1800" dirty="0" smtClean="0">
                <a:latin typeface="Arial Narrow" pitchFamily="34" charset="0"/>
              </a:rPr>
              <a:t>JUNCT</a:t>
            </a:r>
            <a:r>
              <a:rPr lang="en-US" sz="1800" dirty="0" smtClean="0">
                <a:latin typeface="AcadNusx" pitchFamily="2" charset="0"/>
              </a:rPr>
              <a:t>”, </a:t>
            </a:r>
            <a:r>
              <a:rPr lang="en-US" sz="1800" dirty="0" err="1" smtClean="0">
                <a:latin typeface="AcadNusx" pitchFamily="2" charset="0"/>
              </a:rPr>
              <a:t>SekavSireba</a:t>
            </a:r>
            <a:r>
              <a:rPr lang="en-US" sz="1800" dirty="0" smtClean="0">
                <a:latin typeface="AcadNusx" pitchFamily="2" charset="0"/>
              </a:rPr>
              <a:t>, </a:t>
            </a:r>
            <a:r>
              <a:rPr lang="en-US" sz="1800" dirty="0" err="1" smtClean="0">
                <a:latin typeface="AcadNusx" pitchFamily="2" charset="0"/>
              </a:rPr>
              <a:t>mausis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marcxena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Rilakze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daWeriT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airCieT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redaqtirebis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funqcia</a:t>
            </a:r>
            <a:r>
              <a:rPr lang="en-US" sz="1800" dirty="0" smtClean="0">
                <a:latin typeface="AcadNusx" pitchFamily="2" charset="0"/>
              </a:rPr>
              <a:t> “</a:t>
            </a:r>
            <a:r>
              <a:rPr lang="en-US" sz="1800" dirty="0" smtClean="0">
                <a:latin typeface="Arial Narrow" pitchFamily="34" charset="0"/>
              </a:rPr>
              <a:t>Edit Junction’’</a:t>
            </a:r>
            <a:r>
              <a:rPr lang="en-US" sz="1800" dirty="0" smtClean="0">
                <a:latin typeface="AcadNusx" pitchFamily="2" charset="0"/>
              </a:rPr>
              <a:t>.</a:t>
            </a:r>
            <a:endParaRPr lang="en-US" sz="18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1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1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 smtClean="0"/>
              <a:t>Junctions - Split Flows</a:t>
            </a:r>
            <a:br>
              <a:rPr lang="en-US" sz="3200" b="1" dirty="0" smtClean="0"/>
            </a:br>
            <a:r>
              <a:rPr lang="en-US" sz="2800" dirty="0" err="1" smtClean="0">
                <a:latin typeface="AcadMtavr" pitchFamily="2" charset="0"/>
              </a:rPr>
              <a:t>SekavSireba</a:t>
            </a:r>
            <a:r>
              <a:rPr lang="en-US" sz="2800" dirty="0" smtClean="0">
                <a:latin typeface="AcadMtavr" pitchFamily="2" charset="0"/>
              </a:rPr>
              <a:t> – </a:t>
            </a:r>
            <a:r>
              <a:rPr lang="en-US" sz="2800" dirty="0" err="1" smtClean="0">
                <a:latin typeface="AcadMtavr" pitchFamily="2" charset="0"/>
              </a:rPr>
              <a:t>danawevrebuli</a:t>
            </a:r>
            <a:r>
              <a:rPr lang="en-US" sz="2800" dirty="0" smtClean="0">
                <a:latin typeface="AcadMtavr" pitchFamily="2" charset="0"/>
              </a:rPr>
              <a:t> </a:t>
            </a:r>
            <a:r>
              <a:rPr lang="en-US" sz="2800" dirty="0" err="1" smtClean="0">
                <a:latin typeface="AcadMtavr" pitchFamily="2" charset="0"/>
              </a:rPr>
              <a:t>dineba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219200"/>
            <a:ext cx="8285543" cy="53644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For split flows, i.e. when the stream is divided or split apart in the downstream direction, the program can optimize the amount of flow going in each </a:t>
            </a:r>
            <a:r>
              <a:rPr lang="en-US" sz="1800" dirty="0" smtClean="0"/>
              <a:t>direction.</a:t>
            </a:r>
          </a:p>
          <a:p>
            <a:pPr>
              <a:lnSpc>
                <a:spcPct val="150000"/>
              </a:lnSpc>
            </a:pPr>
            <a:r>
              <a:rPr lang="en-US" sz="1800" dirty="0" err="1">
                <a:latin typeface="AcadNusx" pitchFamily="2" charset="0"/>
              </a:rPr>
              <a:t>g</a:t>
            </a:r>
            <a:r>
              <a:rPr lang="en-US" sz="1800" dirty="0" err="1" smtClean="0">
                <a:latin typeface="AcadNusx" pitchFamily="2" charset="0"/>
              </a:rPr>
              <a:t>ayofili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nakadebisTvis</a:t>
            </a:r>
            <a:r>
              <a:rPr lang="en-US" sz="1800" dirty="0" smtClean="0">
                <a:latin typeface="AcadNusx" pitchFamily="2" charset="0"/>
              </a:rPr>
              <a:t>, </a:t>
            </a:r>
            <a:r>
              <a:rPr lang="en-US" sz="1800" dirty="0" err="1" smtClean="0">
                <a:latin typeface="AcadNusx" pitchFamily="2" charset="0"/>
              </a:rPr>
              <a:t>magaliTad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rodesac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nakadi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iyofa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qveda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dinebis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mimarTulebiT</a:t>
            </a:r>
            <a:r>
              <a:rPr lang="en-US" sz="1800" dirty="0" smtClean="0">
                <a:latin typeface="AcadNusx" pitchFamily="2" charset="0"/>
              </a:rPr>
              <a:t>, </a:t>
            </a:r>
            <a:r>
              <a:rPr lang="en-US" sz="1800" dirty="0" err="1" smtClean="0">
                <a:latin typeface="AcadNusx" pitchFamily="2" charset="0"/>
              </a:rPr>
              <a:t>programas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SeuZlia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wylis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raodenobis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optimizacia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orive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mimarTulebiT</a:t>
            </a:r>
            <a:r>
              <a:rPr lang="en-US" sz="1800" dirty="0" smtClean="0"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The </a:t>
            </a:r>
            <a:r>
              <a:rPr lang="en-US" sz="1800" dirty="0"/>
              <a:t>user must estimate the initial flows going in each direction.  It only is available for steady flow analysis</a:t>
            </a:r>
            <a:r>
              <a:rPr lang="en-US" sz="1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800" dirty="0" err="1" smtClean="0">
                <a:latin typeface="AcadNusx" pitchFamily="2" charset="0"/>
              </a:rPr>
              <a:t>momxmarebelma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unda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gansazRvros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sawyisi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raodenoba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yoveli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mimarTulebisTvis</a:t>
            </a:r>
            <a:r>
              <a:rPr lang="en-US" sz="1800" dirty="0">
                <a:latin typeface="AcadNusx" pitchFamily="2" charset="0"/>
              </a:rPr>
              <a:t>. </a:t>
            </a:r>
            <a:r>
              <a:rPr lang="en-US" sz="1800" dirty="0" err="1">
                <a:latin typeface="AcadNusx" pitchFamily="2" charset="0"/>
              </a:rPr>
              <a:t>e</a:t>
            </a:r>
            <a:r>
              <a:rPr lang="en-US" sz="1800" dirty="0" err="1" smtClean="0">
                <a:latin typeface="AcadNusx" pitchFamily="2" charset="0"/>
              </a:rPr>
              <a:t>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SesaZlebelia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mxolod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ucvleli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analizis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dros</a:t>
            </a:r>
            <a:r>
              <a:rPr lang="en-US" sz="1800" dirty="0">
                <a:latin typeface="AcadNusx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020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Junctions - Split </a:t>
            </a:r>
            <a:r>
              <a:rPr lang="en-US" sz="2800" dirty="0" smtClean="0"/>
              <a:t>Flows</a:t>
            </a:r>
            <a:br>
              <a:rPr lang="en-US" sz="2800" dirty="0" smtClean="0"/>
            </a:br>
            <a:r>
              <a:rPr lang="en-US" sz="2800" dirty="0" err="1" smtClean="0">
                <a:latin typeface="AcadMtavr" pitchFamily="2" charset="0"/>
              </a:rPr>
              <a:t>SekavSireba</a:t>
            </a:r>
            <a:r>
              <a:rPr lang="en-US" sz="2800" dirty="0" smtClean="0">
                <a:latin typeface="AcadMtavr" pitchFamily="2" charset="0"/>
              </a:rPr>
              <a:t> – </a:t>
            </a:r>
            <a:r>
              <a:rPr lang="en-US" sz="2800" dirty="0" err="1" smtClean="0">
                <a:latin typeface="AcadMtavr" pitchFamily="2" charset="0"/>
              </a:rPr>
              <a:t>danawevrebuli</a:t>
            </a:r>
            <a:r>
              <a:rPr lang="en-US" sz="2800" dirty="0" smtClean="0">
                <a:latin typeface="AcadMtavr" pitchFamily="2" charset="0"/>
              </a:rPr>
              <a:t> </a:t>
            </a:r>
            <a:r>
              <a:rPr lang="en-US" sz="2800" dirty="0" err="1" smtClean="0">
                <a:latin typeface="AcadMtavr" pitchFamily="2" charset="0"/>
              </a:rPr>
              <a:t>dineba</a:t>
            </a:r>
            <a:endParaRPr lang="en-US" sz="2800" dirty="0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30822" y="1055670"/>
            <a:ext cx="1905000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/>
              <a:t>The optimization is found under the steady flow analysis window </a:t>
            </a:r>
            <a:r>
              <a:rPr lang="en-US" sz="2000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sz="2000" dirty="0" err="1">
                <a:latin typeface="AcadNusx" pitchFamily="2" charset="0"/>
              </a:rPr>
              <a:t>o</a:t>
            </a:r>
            <a:r>
              <a:rPr lang="en-US" sz="2000" dirty="0" err="1" smtClean="0">
                <a:latin typeface="AcadNusx" pitchFamily="2" charset="0"/>
              </a:rPr>
              <a:t>ptimizacis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funqcia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SegviZlia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vixiloT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Tanabari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dinebis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fanjris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CamoSlisas</a:t>
            </a:r>
            <a:r>
              <a:rPr lang="en-US" sz="2000" dirty="0" smtClean="0">
                <a:latin typeface="AcadNusx" pitchFamily="2" charset="0"/>
              </a:rPr>
              <a:t>.</a:t>
            </a:r>
            <a:endParaRPr lang="en-US" sz="2000" dirty="0">
              <a:latin typeface="AcadNusx" pitchFamily="2" charset="0"/>
            </a:endParaRPr>
          </a:p>
        </p:txBody>
      </p:sp>
      <p:pic>
        <p:nvPicPr>
          <p:cNvPr id="14342" name="Picture 7" descr="H:\Data\Snagit Images\steady flow analysis butt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01" y="56107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8" descr="C:\HECRAS_31_intro_course\power_points\slide_12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0056"/>
            <a:ext cx="44005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C:\HECRAS_31_intro_course\power_points\slide_13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640" y="3659695"/>
            <a:ext cx="4687824" cy="307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03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04" y="168402"/>
            <a:ext cx="8729472" cy="868363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/>
              <a:t>Junctions - Cross Section Locations </a:t>
            </a:r>
            <a:br>
              <a:rPr lang="en-US" sz="3200" b="1" dirty="0" smtClean="0"/>
            </a:br>
            <a:r>
              <a:rPr lang="en-US" sz="2800" dirty="0" err="1" smtClean="0">
                <a:latin typeface="AcadMtavr" pitchFamily="2" charset="0"/>
              </a:rPr>
              <a:t>SekavSireba</a:t>
            </a:r>
            <a:r>
              <a:rPr lang="en-US" sz="2800" dirty="0" smtClean="0">
                <a:latin typeface="AcadMtavr" pitchFamily="2" charset="0"/>
              </a:rPr>
              <a:t> – </a:t>
            </a:r>
            <a:r>
              <a:rPr lang="en-US" sz="2800" dirty="0" err="1" smtClean="0">
                <a:latin typeface="AcadMtavr" pitchFamily="2" charset="0"/>
              </a:rPr>
              <a:t>ganivi</a:t>
            </a:r>
            <a:r>
              <a:rPr lang="en-US" sz="2800" dirty="0" smtClean="0">
                <a:latin typeface="AcadMtavr" pitchFamily="2" charset="0"/>
              </a:rPr>
              <a:t> </a:t>
            </a:r>
            <a:r>
              <a:rPr lang="en-US" sz="2800" dirty="0" err="1" smtClean="0">
                <a:latin typeface="AcadMtavr" pitchFamily="2" charset="0"/>
              </a:rPr>
              <a:t>kveTebis</a:t>
            </a:r>
            <a:r>
              <a:rPr lang="en-US" sz="2800" dirty="0" smtClean="0">
                <a:latin typeface="AcadMtavr" pitchFamily="2" charset="0"/>
              </a:rPr>
              <a:t> </a:t>
            </a:r>
            <a:r>
              <a:rPr lang="en-US" sz="2800" dirty="0" err="1" smtClean="0">
                <a:latin typeface="AcadMtavr" pitchFamily="2" charset="0"/>
              </a:rPr>
              <a:t>mdebareoba</a:t>
            </a:r>
            <a:endParaRPr lang="en-US" sz="2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171254"/>
            <a:ext cx="8322119" cy="51320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600" dirty="0"/>
              <a:t>3 Criteria for XS’s near junctions</a:t>
            </a:r>
            <a:r>
              <a:rPr lang="en-US" sz="16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cadNusx" pitchFamily="2" charset="0"/>
              </a:rPr>
              <a:t>3 </a:t>
            </a:r>
            <a:r>
              <a:rPr lang="en-US" sz="1600" dirty="0" err="1" smtClean="0">
                <a:latin typeface="AcadNusx" pitchFamily="2" charset="0"/>
              </a:rPr>
              <a:t>kriteriumi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XS-</a:t>
            </a:r>
            <a:r>
              <a:rPr lang="en-US" sz="1600" b="1" dirty="0" smtClean="0">
                <a:solidFill>
                  <a:srgbClr val="FF0000"/>
                </a:solidFill>
                <a:latin typeface="AcadNusx" pitchFamily="2" charset="0"/>
              </a:rPr>
              <a:t>is</a:t>
            </a:r>
            <a:r>
              <a:rPr lang="en-US" sz="1600" dirty="0" smtClean="0">
                <a:solidFill>
                  <a:srgbClr val="FF0000"/>
                </a:solidFill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mimdebare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SekavSirebisTvis</a:t>
            </a:r>
            <a:r>
              <a:rPr lang="en-US" sz="1600" dirty="0" smtClean="0">
                <a:latin typeface="AcadNusx" pitchFamily="2" charset="0"/>
              </a:rPr>
              <a:t>:</a:t>
            </a:r>
            <a:endParaRPr lang="en-US" sz="1600" dirty="0"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600" dirty="0"/>
              <a:t>Locate them close to junction. Another cross section may be transferred if representative</a:t>
            </a:r>
            <a:r>
              <a:rPr lang="en-US" sz="16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 err="1">
                <a:latin typeface="AcadNusx" pitchFamily="2" charset="0"/>
              </a:rPr>
              <a:t>ganaTavseT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isini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SekavSirebis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wertilTan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axlos</a:t>
            </a:r>
            <a:r>
              <a:rPr lang="en-US" sz="1600" dirty="0">
                <a:latin typeface="AcadNusx" pitchFamily="2" charset="0"/>
              </a:rPr>
              <a:t>. </a:t>
            </a:r>
            <a:r>
              <a:rPr lang="en-US" sz="1600" dirty="0" err="1">
                <a:latin typeface="AcadNusx" pitchFamily="2" charset="0"/>
              </a:rPr>
              <a:t>s</a:t>
            </a:r>
            <a:r>
              <a:rPr lang="en-US" sz="1600" dirty="0" err="1" smtClean="0">
                <a:latin typeface="AcadNusx" pitchFamily="2" charset="0"/>
              </a:rPr>
              <a:t>xva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ganivi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kveTa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SeiZleba</a:t>
            </a:r>
            <a:r>
              <a:rPr lang="en-US" sz="1600" dirty="0">
                <a:latin typeface="AcadNusx" pitchFamily="2" charset="0"/>
              </a:rPr>
              <a:t>  </a:t>
            </a:r>
            <a:r>
              <a:rPr lang="en-US" sz="1600" dirty="0" err="1">
                <a:latin typeface="AcadNusx" pitchFamily="2" charset="0"/>
              </a:rPr>
              <a:t>gadavaadgiloT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Tu</a:t>
            </a:r>
            <a:r>
              <a:rPr lang="en-US" sz="1600" dirty="0">
                <a:latin typeface="AcadNusx" pitchFamily="2" charset="0"/>
              </a:rPr>
              <a:t> is </a:t>
            </a:r>
            <a:r>
              <a:rPr lang="en-US" sz="1600" dirty="0" err="1">
                <a:latin typeface="AcadNusx" pitchFamily="2" charset="0"/>
              </a:rPr>
              <a:t>aris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tipobrivi</a:t>
            </a:r>
            <a:r>
              <a:rPr lang="en-US" sz="1600" dirty="0" smtClean="0">
                <a:latin typeface="AcadNusx" pitchFamily="2" charset="0"/>
              </a:rPr>
              <a:t>, </a:t>
            </a:r>
            <a:r>
              <a:rPr lang="en-US" sz="1600" dirty="0" err="1" smtClean="0">
                <a:latin typeface="AcadNusx" pitchFamily="2" charset="0"/>
              </a:rPr>
              <a:t>damaxasiaTebeli</a:t>
            </a:r>
            <a:r>
              <a:rPr lang="en-US" sz="1600" dirty="0" smtClean="0">
                <a:latin typeface="AcadNusx" pitchFamily="2" charset="0"/>
              </a:rPr>
              <a:t>.</a:t>
            </a:r>
            <a:endParaRPr lang="en-US" sz="1600" dirty="0"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600" b="1" dirty="0"/>
              <a:t>Cross-Sections should not overlap (the ends may touch upstream of junction for example). </a:t>
            </a:r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en-US" sz="1600" dirty="0" err="1" smtClean="0">
                <a:latin typeface="AcadNusx" pitchFamily="2" charset="0"/>
              </a:rPr>
              <a:t>ganivi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kveTebi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ar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unda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emTxveodnen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erTmaneTs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smtClean="0">
                <a:latin typeface="AcadNusx" pitchFamily="2" charset="0"/>
              </a:rPr>
              <a:t>(</a:t>
            </a:r>
            <a:r>
              <a:rPr lang="en-US" sz="1600" dirty="0" err="1" smtClean="0">
                <a:latin typeface="AcadNusx" pitchFamily="2" charset="0"/>
              </a:rPr>
              <a:t>ganivi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kveTis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boloebi</a:t>
            </a:r>
            <a:r>
              <a:rPr lang="en-US" sz="1600" dirty="0">
                <a:latin typeface="AcadNusx" pitchFamily="2" charset="0"/>
              </a:rPr>
              <a:t>, </a:t>
            </a:r>
            <a:r>
              <a:rPr lang="en-US" sz="1600" dirty="0" err="1">
                <a:latin typeface="AcadNusx" pitchFamily="2" charset="0"/>
              </a:rPr>
              <a:t>SeiZleba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exebodnen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zeda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dinebas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magaliTisTvis</a:t>
            </a:r>
            <a:r>
              <a:rPr lang="en-US" sz="1600" dirty="0" smtClean="0">
                <a:latin typeface="AcadNusx" pitchFamily="2" charset="0"/>
              </a:rPr>
              <a:t>).</a:t>
            </a:r>
            <a:endParaRPr lang="en-US" sz="1600" dirty="0"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600" dirty="0"/>
              <a:t>Should be located where flow is essentially one-dimensional</a:t>
            </a:r>
            <a:r>
              <a:rPr lang="en-US" sz="16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 err="1" smtClean="0">
                <a:latin typeface="AcadNusx" pitchFamily="2" charset="0"/>
              </a:rPr>
              <a:t>unda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mdebareobdnen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iq</a:t>
            </a:r>
            <a:r>
              <a:rPr lang="en-US" sz="1600" dirty="0">
                <a:latin typeface="AcadNusx" pitchFamily="2" charset="0"/>
              </a:rPr>
              <a:t>, </a:t>
            </a:r>
            <a:r>
              <a:rPr lang="en-US" sz="1600" dirty="0" err="1">
                <a:latin typeface="AcadNusx" pitchFamily="2" charset="0"/>
              </a:rPr>
              <a:t>sadac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dineba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arsebiTad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erTi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mimarTulebiT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xasiaTdeba</a:t>
            </a:r>
            <a:r>
              <a:rPr lang="en-US" sz="1600" dirty="0">
                <a:latin typeface="AcadNusx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498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WordArt 2"/>
          <p:cNvSpPr>
            <a:spLocks noChangeArrowheads="1" noChangeShapeType="1" noTextEdit="1"/>
          </p:cNvSpPr>
          <p:nvPr/>
        </p:nvSpPr>
        <p:spPr bwMode="auto">
          <a:xfrm>
            <a:off x="1908175" y="2924175"/>
            <a:ext cx="5257800" cy="1544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End of </a:t>
            </a:r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lecture</a:t>
            </a:r>
          </a:p>
          <a:p>
            <a:pPr algn="ctr"/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cadMtavr" pitchFamily="2" charset="0"/>
              </a:rPr>
              <a:t>l</a:t>
            </a:r>
            <a:r>
              <a:rPr lang="en-US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cadMtavr" pitchFamily="2" charset="0"/>
              </a:rPr>
              <a:t>eqciis</a:t>
            </a:r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cadMtavr" pitchFamily="2" charset="0"/>
              </a:rPr>
              <a:t> </a:t>
            </a:r>
            <a:r>
              <a:rPr lang="en-US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cadMtavr" pitchFamily="2" charset="0"/>
              </a:rPr>
              <a:t>dasasruli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cadMtav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1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b="1" dirty="0" smtClean="0"/>
              <a:t>Junctions- </a:t>
            </a:r>
            <a:r>
              <a:rPr lang="en-US" sz="4800" b="1" dirty="0" err="1" smtClean="0">
                <a:latin typeface="AcadMtavr" pitchFamily="2" charset="0"/>
              </a:rPr>
              <a:t>SekavSireba</a:t>
            </a:r>
            <a:endParaRPr lang="en-US" dirty="0" smtClean="0">
              <a:latin typeface="AcadMtavr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2"/>
            <a:ext cx="8323995" cy="501697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1200" b="1" u="sng" dirty="0"/>
              <a:t>Defined as two or more streams which come together or split apart</a:t>
            </a:r>
            <a:r>
              <a:rPr lang="en-US" sz="1200" b="1" u="sng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sz="1200" dirty="0" err="1" smtClean="0">
                <a:latin typeface="AcadNusx" pitchFamily="2" charset="0"/>
              </a:rPr>
              <a:t>ganisazRvreba</a:t>
            </a:r>
            <a:r>
              <a:rPr lang="en-US" sz="1200" dirty="0" smtClean="0">
                <a:latin typeface="AcadNusx" pitchFamily="2" charset="0"/>
              </a:rPr>
              <a:t>, </a:t>
            </a:r>
            <a:r>
              <a:rPr lang="en-US" sz="1200" dirty="0" err="1" smtClean="0">
                <a:latin typeface="AcadNusx" pitchFamily="2" charset="0"/>
              </a:rPr>
              <a:t>rogorc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erTi</a:t>
            </a:r>
            <a:r>
              <a:rPr lang="en-US" sz="1200" dirty="0" smtClean="0">
                <a:latin typeface="AcadNusx" pitchFamily="2" charset="0"/>
              </a:rPr>
              <a:t> an </a:t>
            </a:r>
            <a:r>
              <a:rPr lang="en-US" sz="1200" dirty="0" err="1" smtClean="0">
                <a:latin typeface="AcadNusx" pitchFamily="2" charset="0"/>
              </a:rPr>
              <a:t>meti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Senakadi</a:t>
            </a:r>
            <a:r>
              <a:rPr lang="en-US" sz="1200" dirty="0" smtClean="0">
                <a:latin typeface="AcadNusx" pitchFamily="2" charset="0"/>
              </a:rPr>
              <a:t>, </a:t>
            </a:r>
            <a:r>
              <a:rPr lang="en-US" sz="1200" dirty="0" err="1" smtClean="0">
                <a:latin typeface="AcadNusx" pitchFamily="2" charset="0"/>
              </a:rPr>
              <a:t>romlebic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moedinebian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erTad</a:t>
            </a:r>
            <a:r>
              <a:rPr lang="en-US" sz="1200" dirty="0" smtClean="0">
                <a:latin typeface="AcadNusx" pitchFamily="2" charset="0"/>
              </a:rPr>
              <a:t> an </a:t>
            </a:r>
            <a:r>
              <a:rPr lang="en-US" sz="1200" dirty="0" err="1" smtClean="0">
                <a:latin typeface="AcadNusx" pitchFamily="2" charset="0"/>
              </a:rPr>
              <a:t>iyofian</a:t>
            </a:r>
            <a:r>
              <a:rPr lang="en-US" sz="1200" dirty="0">
                <a:latin typeface="AcadNusx" pitchFamily="2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1200" b="1" u="sng" dirty="0">
                <a:solidFill>
                  <a:srgbClr val="FF0000"/>
                </a:solidFill>
              </a:rPr>
              <a:t>Constructed by drawing reaches together to a common point. </a:t>
            </a:r>
            <a:r>
              <a:rPr lang="en-US" sz="1200" b="1" u="sng" dirty="0"/>
              <a:t>Draw the line representing the tributary in the direction the water will flow (the line ends at the main stream).  </a:t>
            </a:r>
          </a:p>
          <a:p>
            <a:pPr>
              <a:lnSpc>
                <a:spcPct val="200000"/>
              </a:lnSpc>
            </a:pPr>
            <a:r>
              <a:rPr lang="en-US" sz="1200" dirty="0" err="1" smtClean="0">
                <a:latin typeface="AcadNusx" pitchFamily="2" charset="0"/>
              </a:rPr>
              <a:t>igeba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ise</a:t>
            </a:r>
            <a:r>
              <a:rPr lang="en-US" sz="1200" dirty="0">
                <a:latin typeface="AcadNusx" pitchFamily="2" charset="0"/>
              </a:rPr>
              <a:t>, rom </a:t>
            </a:r>
            <a:r>
              <a:rPr lang="en-US" sz="1200" dirty="0" err="1" smtClean="0">
                <a:latin typeface="AcadNusx" pitchFamily="2" charset="0"/>
              </a:rPr>
              <a:t>Senakadebi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erTmaneTs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uerTdebodnen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erT</a:t>
            </a:r>
            <a:r>
              <a:rPr lang="en-US" sz="1200" dirty="0" smtClean="0">
                <a:latin typeface="AcadNusx" pitchFamily="2" charset="0"/>
              </a:rPr>
              <a:t>, </a:t>
            </a:r>
            <a:r>
              <a:rPr lang="en-US" sz="1200" dirty="0" err="1" smtClean="0">
                <a:latin typeface="AcadNusx" pitchFamily="2" charset="0"/>
              </a:rPr>
              <a:t>saerTo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wertilSi</a:t>
            </a:r>
            <a:r>
              <a:rPr lang="en-US" sz="1200" dirty="0" smtClean="0">
                <a:latin typeface="AcadNusx" pitchFamily="2" charset="0"/>
              </a:rPr>
              <a:t>. </a:t>
            </a:r>
            <a:r>
              <a:rPr lang="en-US" sz="1200" dirty="0" err="1" smtClean="0">
                <a:latin typeface="AcadNusx" pitchFamily="2" charset="0"/>
              </a:rPr>
              <a:t>aageT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Senakadis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amsaxveli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xazi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kalapotSi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wylis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dinebis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mimarTulebiT</a:t>
            </a:r>
            <a:r>
              <a:rPr lang="en-US" sz="1200" dirty="0" smtClean="0">
                <a:latin typeface="AcadNusx" pitchFamily="2" charset="0"/>
              </a:rPr>
              <a:t> (</a:t>
            </a:r>
            <a:r>
              <a:rPr lang="en-US" sz="1200" dirty="0" err="1" smtClean="0">
                <a:latin typeface="AcadNusx" pitchFamily="2" charset="0"/>
              </a:rPr>
              <a:t>Senakadis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amsaxveli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xazi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mTavrdeba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ZiriTad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mdinaresTan</a:t>
            </a:r>
            <a:r>
              <a:rPr lang="en-US" sz="1200" dirty="0" smtClean="0">
                <a:latin typeface="AcadNusx" pitchFamily="2" charset="0"/>
              </a:rPr>
              <a:t>).</a:t>
            </a:r>
            <a:endParaRPr lang="en-US" sz="1200" dirty="0">
              <a:latin typeface="AcadNusx" pitchFamily="2" charset="0"/>
            </a:endParaRPr>
          </a:p>
          <a:p>
            <a:pPr>
              <a:lnSpc>
                <a:spcPct val="200000"/>
              </a:lnSpc>
            </a:pPr>
            <a:r>
              <a:rPr lang="en-US" sz="1200" b="1" u="sng" dirty="0"/>
              <a:t>For splitting flow, draw lines in the direction water will flow</a:t>
            </a:r>
            <a:r>
              <a:rPr lang="en-US" sz="1200" b="1" u="sng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sz="1200" dirty="0" err="1" smtClean="0">
                <a:latin typeface="AcadNusx" pitchFamily="2" charset="0"/>
              </a:rPr>
              <a:t>dinebis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danawevrebis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mizniT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ixazeba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xazi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wylis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dinebis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mimarTulebiT</a:t>
            </a:r>
            <a:r>
              <a:rPr lang="en-US" sz="1200" dirty="0">
                <a:latin typeface="AcadNusx" pitchFamily="2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1200" b="1" u="sng" dirty="0"/>
              <a:t>Can be modeled using the energy equation or momentum equation</a:t>
            </a:r>
            <a:r>
              <a:rPr lang="en-US" sz="2000" b="1" u="sng" dirty="0"/>
              <a:t>. </a:t>
            </a:r>
          </a:p>
          <a:p>
            <a:pPr>
              <a:lnSpc>
                <a:spcPct val="200000"/>
              </a:lnSpc>
            </a:pPr>
            <a:r>
              <a:rPr lang="en-US" sz="1200" dirty="0" err="1">
                <a:latin typeface="AcadNusx" pitchFamily="2" charset="0"/>
              </a:rPr>
              <a:t>SesaZlebelia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modlireba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energiis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gantolebis</a:t>
            </a:r>
            <a:r>
              <a:rPr lang="en-US" sz="1200" dirty="0">
                <a:latin typeface="AcadNusx" pitchFamily="2" charset="0"/>
              </a:rPr>
              <a:t> an </a:t>
            </a:r>
            <a:r>
              <a:rPr lang="en-US" sz="1200" dirty="0" err="1">
                <a:latin typeface="AcadNusx" pitchFamily="2" charset="0"/>
              </a:rPr>
              <a:t>momentis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gantolebis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gamoyenebiT</a:t>
            </a:r>
            <a:r>
              <a:rPr lang="en-US" sz="1200" dirty="0" smtClean="0">
                <a:latin typeface="AcadNusx" pitchFamily="2" charset="0"/>
              </a:rPr>
              <a:t>.</a:t>
            </a:r>
            <a:endParaRPr lang="en-US" sz="12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2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56853" y="95250"/>
            <a:ext cx="8804953" cy="1137649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Junctions - 6 Types </a:t>
            </a:r>
            <a:r>
              <a:rPr lang="en-US" sz="2800" dirty="0" err="1" smtClean="0">
                <a:latin typeface="AcadMtavr" pitchFamily="2" charset="0"/>
              </a:rPr>
              <a:t>SekavSireba</a:t>
            </a:r>
            <a:r>
              <a:rPr lang="en-US" sz="2800" dirty="0" smtClean="0">
                <a:latin typeface="AcadMtavr" pitchFamily="2" charset="0"/>
              </a:rPr>
              <a:t> – 6 tipi</a:t>
            </a:r>
            <a:endParaRPr lang="en-US" sz="2400" dirty="0" smtClean="0">
              <a:latin typeface="AcadMtavr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800" b="1" u="sng" dirty="0"/>
              <a:t>Subcritical flow - flow </a:t>
            </a:r>
            <a:r>
              <a:rPr lang="en-US" sz="1800" b="1" u="sng" dirty="0" smtClean="0"/>
              <a:t>combining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>
                <a:latin typeface="AcadNusx" pitchFamily="2" charset="0"/>
              </a:rPr>
              <a:t>subkritikuli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smtClean="0">
                <a:latin typeface="AcadNusx" pitchFamily="2" charset="0"/>
              </a:rPr>
              <a:t>– </a:t>
            </a:r>
            <a:r>
              <a:rPr lang="en-US" sz="1800" dirty="0" err="1" smtClean="0">
                <a:latin typeface="AcadNusx" pitchFamily="2" charset="0"/>
              </a:rPr>
              <a:t>dinebis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kombinireba</a:t>
            </a:r>
            <a:endParaRPr lang="en-US" sz="1800" dirty="0">
              <a:latin typeface="AcadNusx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u="sng" dirty="0"/>
              <a:t>Subcritical flow - flow splitting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>
                <a:latin typeface="AcadNusx" pitchFamily="2" charset="0"/>
              </a:rPr>
              <a:t>subkritikuli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smtClean="0">
                <a:latin typeface="AcadNusx" pitchFamily="2" charset="0"/>
              </a:rPr>
              <a:t>–</a:t>
            </a:r>
            <a:r>
              <a:rPr lang="en-US" sz="1800" dirty="0" err="1" smtClean="0">
                <a:latin typeface="AcadNusx" pitchFamily="2" charset="0"/>
              </a:rPr>
              <a:t>dinebis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 smtClean="0">
                <a:latin typeface="AcadNusx" pitchFamily="2" charset="0"/>
              </a:rPr>
              <a:t>danawevreba</a:t>
            </a:r>
            <a:endParaRPr lang="en-US" sz="1800" dirty="0">
              <a:latin typeface="AcadNusx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u="sng" dirty="0"/>
              <a:t>Supercritical flow - flow combining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 smtClean="0">
                <a:latin typeface="AcadNusx" pitchFamily="2" charset="0"/>
              </a:rPr>
              <a:t>superkritikuli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dineba</a:t>
            </a:r>
            <a:r>
              <a:rPr lang="en-US" sz="1800" dirty="0">
                <a:latin typeface="AcadNusx" pitchFamily="2" charset="0"/>
              </a:rPr>
              <a:t> – </a:t>
            </a:r>
            <a:r>
              <a:rPr lang="en-US" sz="1800" dirty="0" err="1">
                <a:latin typeface="AcadNusx" pitchFamily="2" charset="0"/>
              </a:rPr>
              <a:t>dinebis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kombinireba</a:t>
            </a:r>
            <a:endParaRPr lang="en-US" sz="1800" dirty="0">
              <a:latin typeface="AcadNusx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u="sng" dirty="0"/>
              <a:t>Supercritical flow - flow splitting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>
                <a:latin typeface="AcadNusx" pitchFamily="2" charset="0"/>
              </a:rPr>
              <a:t>s</a:t>
            </a:r>
            <a:r>
              <a:rPr lang="en-US" sz="1800" dirty="0" err="1" smtClean="0">
                <a:latin typeface="AcadNusx" pitchFamily="2" charset="0"/>
              </a:rPr>
              <a:t>uperkritikuli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dineba</a:t>
            </a:r>
            <a:r>
              <a:rPr lang="en-US" sz="1800" dirty="0">
                <a:latin typeface="AcadNusx" pitchFamily="2" charset="0"/>
              </a:rPr>
              <a:t> - </a:t>
            </a:r>
            <a:r>
              <a:rPr lang="en-US" sz="1800" dirty="0" err="1">
                <a:latin typeface="AcadNusx" pitchFamily="2" charset="0"/>
              </a:rPr>
              <a:t>dinebis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danawevreba</a:t>
            </a:r>
            <a:endParaRPr lang="en-US" sz="1800" dirty="0">
              <a:latin typeface="AcadNusx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u="sng" dirty="0"/>
              <a:t>Mixed flow - flow combining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>
                <a:latin typeface="AcadNusx" pitchFamily="2" charset="0"/>
              </a:rPr>
              <a:t>S</a:t>
            </a:r>
            <a:r>
              <a:rPr lang="en-US" sz="1800" dirty="0" err="1" smtClean="0">
                <a:latin typeface="AcadNusx" pitchFamily="2" charset="0"/>
              </a:rPr>
              <a:t>ereuli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dineba</a:t>
            </a:r>
            <a:r>
              <a:rPr lang="en-US" sz="1800" dirty="0">
                <a:latin typeface="AcadNusx" pitchFamily="2" charset="0"/>
              </a:rPr>
              <a:t> – </a:t>
            </a:r>
            <a:r>
              <a:rPr lang="en-US" sz="1800" dirty="0" err="1">
                <a:latin typeface="AcadNusx" pitchFamily="2" charset="0"/>
              </a:rPr>
              <a:t>dinebis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kombinireba</a:t>
            </a:r>
            <a:endParaRPr lang="en-US" sz="1800" dirty="0">
              <a:latin typeface="AcadNusx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800" b="1" u="sng" dirty="0"/>
              <a:t>Mixed flow - flow splitting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>
                <a:latin typeface="AcadNusx" pitchFamily="2" charset="0"/>
              </a:rPr>
              <a:t>S</a:t>
            </a:r>
            <a:r>
              <a:rPr lang="en-US" sz="1800" dirty="0" err="1" smtClean="0">
                <a:latin typeface="AcadNusx" pitchFamily="2" charset="0"/>
              </a:rPr>
              <a:t>ereuli</a:t>
            </a:r>
            <a:r>
              <a:rPr lang="en-US" sz="1800" dirty="0" smtClean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dineba</a:t>
            </a:r>
            <a:r>
              <a:rPr lang="en-US" sz="1800" dirty="0">
                <a:latin typeface="AcadNusx" pitchFamily="2" charset="0"/>
              </a:rPr>
              <a:t> – </a:t>
            </a:r>
            <a:r>
              <a:rPr lang="en-US" sz="1800" dirty="0" err="1">
                <a:latin typeface="AcadNusx" pitchFamily="2" charset="0"/>
              </a:rPr>
              <a:t>dinebis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danawevreba</a:t>
            </a:r>
            <a:endParaRPr lang="en-US" sz="18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17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/>
              <a:t>Junctions - </a:t>
            </a:r>
            <a:r>
              <a:rPr lang="en-US" dirty="0" err="1" smtClean="0">
                <a:latin typeface="AcadMtavr" pitchFamily="2" charset="0"/>
              </a:rPr>
              <a:t>SekavSireba</a:t>
            </a:r>
            <a:endParaRPr lang="en-US" dirty="0" smtClean="0">
              <a:latin typeface="AcadMtavr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0822" y="1295400"/>
            <a:ext cx="4324978" cy="4773613"/>
          </a:xfrm>
        </p:spPr>
        <p:txBody>
          <a:bodyPr/>
          <a:lstStyle/>
          <a:p>
            <a:pPr algn="just"/>
            <a:r>
              <a:rPr lang="en-US" sz="1200" b="1" u="sng" dirty="0" smtClean="0"/>
              <a:t>Press </a:t>
            </a:r>
            <a:r>
              <a:rPr lang="en-US" sz="1200" b="1" u="sng" dirty="0"/>
              <a:t>the River Reach button and cursor turns to a pen</a:t>
            </a:r>
            <a:r>
              <a:rPr lang="en-US" sz="1200" b="1" u="sng" dirty="0" smtClean="0"/>
              <a:t>.</a:t>
            </a:r>
          </a:p>
          <a:p>
            <a:pPr algn="just"/>
            <a:r>
              <a:rPr lang="en-US" sz="1200" dirty="0" err="1">
                <a:latin typeface="AcadNusx" pitchFamily="2" charset="0"/>
              </a:rPr>
              <a:t>daawkapuneT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Rilaks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dasaxelebiT</a:t>
            </a:r>
            <a:r>
              <a:rPr lang="en-US" sz="1200" dirty="0" smtClean="0">
                <a:latin typeface="AcadNusx" pitchFamily="2" charset="0"/>
              </a:rPr>
              <a:t> “</a:t>
            </a:r>
            <a:r>
              <a:rPr lang="en-US" sz="1200" dirty="0" smtClean="0"/>
              <a:t>River Reach</a:t>
            </a:r>
            <a:r>
              <a:rPr lang="en-US" sz="1200" dirty="0" smtClean="0">
                <a:latin typeface="AcadNusx" pitchFamily="2" charset="0"/>
              </a:rPr>
              <a:t>” (“</a:t>
            </a:r>
            <a:r>
              <a:rPr lang="en-US" sz="1200" dirty="0" err="1" smtClean="0">
                <a:latin typeface="AcadNusx" pitchFamily="2" charset="0"/>
              </a:rPr>
              <a:t>mdinaris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gawvdoma</a:t>
            </a:r>
            <a:r>
              <a:rPr lang="en-US" sz="1200" dirty="0" smtClean="0">
                <a:latin typeface="AcadNusx" pitchFamily="2" charset="0"/>
              </a:rPr>
              <a:t>”) </a:t>
            </a:r>
            <a:r>
              <a:rPr lang="en-US" sz="1200" dirty="0">
                <a:latin typeface="AcadNusx" pitchFamily="2" charset="0"/>
              </a:rPr>
              <a:t>da </a:t>
            </a:r>
            <a:r>
              <a:rPr lang="en-US" sz="1200" dirty="0" err="1">
                <a:latin typeface="AcadNusx" pitchFamily="2" charset="0"/>
              </a:rPr>
              <a:t>kursori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gadaiqceva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kalmad</a:t>
            </a:r>
            <a:r>
              <a:rPr lang="en-US" sz="1200" dirty="0" smtClean="0">
                <a:latin typeface="AcadNusx" pitchFamily="2" charset="0"/>
              </a:rPr>
              <a:t>.</a:t>
            </a:r>
            <a:endParaRPr lang="en-US" sz="1200" dirty="0">
              <a:latin typeface="AcadNusx" pitchFamily="2" charset="0"/>
            </a:endParaRPr>
          </a:p>
          <a:p>
            <a:pPr algn="just"/>
            <a:r>
              <a:rPr lang="en-US" sz="1200" b="1" u="sng" dirty="0"/>
              <a:t>Hold down the left mouse button and draw in the direction of flow.</a:t>
            </a:r>
          </a:p>
          <a:p>
            <a:pPr algn="just"/>
            <a:r>
              <a:rPr lang="en-US" sz="1200" dirty="0" err="1" smtClean="0">
                <a:latin typeface="AcadNusx" pitchFamily="2" charset="0"/>
              </a:rPr>
              <a:t>SeakaveT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mausis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marcxena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Rilaki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miWeril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mdgomareobaSi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>
                <a:latin typeface="AcadNusx" pitchFamily="2" charset="0"/>
              </a:rPr>
              <a:t>da </a:t>
            </a:r>
            <a:r>
              <a:rPr lang="en-US" sz="1200" dirty="0" err="1">
                <a:latin typeface="AcadNusx" pitchFamily="2" charset="0"/>
              </a:rPr>
              <a:t>mihyeviT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mdinaris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dinebis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mimarTulebas</a:t>
            </a:r>
            <a:r>
              <a:rPr lang="en-US" sz="1200" dirty="0" smtClean="0">
                <a:latin typeface="AcadNusx" pitchFamily="2" charset="0"/>
              </a:rPr>
              <a:t>.</a:t>
            </a:r>
            <a:endParaRPr lang="en-US" sz="1200" dirty="0">
              <a:latin typeface="AcadNusx" pitchFamily="2" charset="0"/>
            </a:endParaRPr>
          </a:p>
          <a:p>
            <a:pPr algn="just"/>
            <a:r>
              <a:rPr lang="en-US" sz="1200" b="1" u="sng" dirty="0"/>
              <a:t>Release and press left mouse button to change line direction (gives shape to the schematic</a:t>
            </a:r>
            <a:r>
              <a:rPr lang="en-US" sz="1200" b="1" u="sng" dirty="0" smtClean="0"/>
              <a:t>).</a:t>
            </a:r>
          </a:p>
          <a:p>
            <a:pPr algn="just"/>
            <a:r>
              <a:rPr lang="en-US" sz="1200" dirty="0" err="1" smtClean="0">
                <a:latin typeface="AcadNusx" pitchFamily="2" charset="0"/>
              </a:rPr>
              <a:t>auSviT</a:t>
            </a:r>
            <a:r>
              <a:rPr lang="en-US" sz="1200" dirty="0" smtClean="0">
                <a:latin typeface="AcadNusx" pitchFamily="2" charset="0"/>
              </a:rPr>
              <a:t> da </a:t>
            </a:r>
            <a:r>
              <a:rPr lang="en-US" sz="1200" dirty="0" err="1" smtClean="0">
                <a:latin typeface="AcadNusx" pitchFamily="2" charset="0"/>
              </a:rPr>
              <a:t>isev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daaWireT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TiTi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mausis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marcxena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Rilaks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raTa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SecvaloT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xazis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mimarTuleba</a:t>
            </a:r>
            <a:r>
              <a:rPr lang="en-US" sz="1200" dirty="0" smtClean="0">
                <a:latin typeface="AcadNusx" pitchFamily="2" charset="0"/>
              </a:rPr>
              <a:t> (</a:t>
            </a:r>
            <a:r>
              <a:rPr lang="en-US" sz="1200" dirty="0" err="1">
                <a:latin typeface="AcadNusx" pitchFamily="2" charset="0"/>
              </a:rPr>
              <a:t>vRebulobT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sqematur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naxazs</a:t>
            </a:r>
            <a:r>
              <a:rPr lang="en-US" sz="1200" dirty="0" smtClean="0">
                <a:latin typeface="AcadNusx" pitchFamily="2" charset="0"/>
              </a:rPr>
              <a:t>).</a:t>
            </a:r>
            <a:endParaRPr lang="en-US" sz="1200" dirty="0">
              <a:latin typeface="AcadNusx" pitchFamily="2" charset="0"/>
            </a:endParaRPr>
          </a:p>
          <a:p>
            <a:pPr algn="just"/>
            <a:r>
              <a:rPr lang="en-US" sz="1200" b="1" u="sng" dirty="0"/>
              <a:t>At the end of the reach double click the left mouse button. This will terminate the reach drawing</a:t>
            </a:r>
            <a:r>
              <a:rPr lang="en-US" sz="1200" b="1" u="sng" dirty="0" smtClean="0"/>
              <a:t>.</a:t>
            </a:r>
          </a:p>
          <a:p>
            <a:pPr algn="just"/>
            <a:endParaRPr lang="en-US" sz="1200" b="1" u="sng" dirty="0"/>
          </a:p>
          <a:p>
            <a:r>
              <a:rPr lang="en-US" sz="1200" dirty="0" err="1">
                <a:latin typeface="AcadNusx" pitchFamily="2" charset="0"/>
              </a:rPr>
              <a:t>o</a:t>
            </a:r>
            <a:r>
              <a:rPr lang="en-US" sz="1200" dirty="0" err="1" smtClean="0">
                <a:latin typeface="AcadNusx" pitchFamily="2" charset="0"/>
              </a:rPr>
              <a:t>bieqtis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gamosaxvis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dasamTavreblad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daawkapuneT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>
                <a:latin typeface="AcadNusx" pitchFamily="2" charset="0"/>
              </a:rPr>
              <a:t>mausis</a:t>
            </a:r>
            <a:r>
              <a:rPr lang="en-US" sz="1200" dirty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marcxena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Rilaks</a:t>
            </a:r>
            <a:r>
              <a:rPr lang="en-US" sz="1200" dirty="0" smtClean="0">
                <a:latin typeface="AcadNusx" pitchFamily="2" charset="0"/>
              </a:rPr>
              <a:t> </a:t>
            </a:r>
            <a:r>
              <a:rPr lang="en-US" sz="1200" dirty="0" err="1" smtClean="0">
                <a:latin typeface="AcadNusx" pitchFamily="2" charset="0"/>
              </a:rPr>
              <a:t>orjer</a:t>
            </a:r>
            <a:r>
              <a:rPr lang="en-US" sz="1200" dirty="0">
                <a:latin typeface="AcadNusx" pitchFamily="2" charset="0"/>
              </a:rPr>
              <a:t>.</a:t>
            </a:r>
          </a:p>
        </p:txBody>
      </p:sp>
      <p:pic>
        <p:nvPicPr>
          <p:cNvPr id="5125" name="Picture 5" descr="H:\Data\Snagit Images\jun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003160"/>
            <a:ext cx="4170363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Line 9"/>
          <p:cNvSpPr>
            <a:spLocks noChangeShapeType="1"/>
          </p:cNvSpPr>
          <p:nvPr/>
        </p:nvSpPr>
        <p:spPr bwMode="auto">
          <a:xfrm flipV="1">
            <a:off x="3667648" y="1657974"/>
            <a:ext cx="1386673" cy="15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Construction of a junction</a:t>
            </a:r>
            <a:br>
              <a:rPr lang="en-US" sz="3200" dirty="0" smtClean="0"/>
            </a:br>
            <a:r>
              <a:rPr lang="en-US" sz="3200" dirty="0" err="1" smtClean="0">
                <a:latin typeface="AcadMtavr" pitchFamily="2" charset="0"/>
              </a:rPr>
              <a:t>SekavSirebis</a:t>
            </a:r>
            <a:r>
              <a:rPr lang="en-US" sz="3200" dirty="0" smtClean="0">
                <a:latin typeface="AcadMtavr" pitchFamily="2" charset="0"/>
              </a:rPr>
              <a:t> </a:t>
            </a:r>
            <a:r>
              <a:rPr lang="en-US" sz="3200" dirty="0" err="1" smtClean="0">
                <a:latin typeface="AcadMtavr" pitchFamily="2" charset="0"/>
              </a:rPr>
              <a:t>ageba</a:t>
            </a:r>
            <a:r>
              <a:rPr lang="en-US" sz="3200" dirty="0" smtClean="0">
                <a:latin typeface="AcadMtavr" pitchFamily="2" charset="0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0688" y="1484313"/>
            <a:ext cx="3354390" cy="4584700"/>
          </a:xfrm>
        </p:spPr>
        <p:txBody>
          <a:bodyPr/>
          <a:lstStyle/>
          <a:p>
            <a:r>
              <a:rPr lang="en-US" sz="1400" b="1" u="sng" dirty="0"/>
              <a:t>Draw first </a:t>
            </a:r>
            <a:r>
              <a:rPr lang="en-US" sz="1400" b="1" u="sng" dirty="0" smtClean="0"/>
              <a:t>the main river Reach</a:t>
            </a:r>
          </a:p>
          <a:p>
            <a:r>
              <a:rPr lang="en-US" sz="1400" dirty="0" err="1" smtClean="0">
                <a:latin typeface="AcadNusx" pitchFamily="2" charset="0"/>
              </a:rPr>
              <a:t>dasawyisisTvis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daxazeT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ZiriTadi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mdinaris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gavrceleba</a:t>
            </a:r>
            <a:r>
              <a:rPr lang="en-US" sz="1400" dirty="0" smtClean="0">
                <a:latin typeface="AcadNusx" pitchFamily="2" charset="0"/>
              </a:rPr>
              <a:t>, </a:t>
            </a:r>
            <a:r>
              <a:rPr lang="en-US" sz="1400" dirty="0" err="1" smtClean="0">
                <a:latin typeface="AcadNusx" pitchFamily="2" charset="0"/>
              </a:rPr>
              <a:t>gawvdoma</a:t>
            </a:r>
            <a:r>
              <a:rPr lang="en-US" sz="14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  <a:p>
            <a:r>
              <a:rPr lang="en-US" sz="1400" b="1" u="sng" dirty="0" smtClean="0"/>
              <a:t>Draw the tributary to the proximity of the future junction. Double click to the end.</a:t>
            </a:r>
          </a:p>
          <a:p>
            <a:r>
              <a:rPr lang="en-US" sz="1400" dirty="0" err="1" smtClean="0">
                <a:latin typeface="AcadNusx" pitchFamily="2" charset="0"/>
              </a:rPr>
              <a:t>daxazeT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Senakadi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momavali</a:t>
            </a:r>
            <a:r>
              <a:rPr lang="en-US" sz="1400" dirty="0" smtClean="0">
                <a:latin typeface="AcadNusx" pitchFamily="2" charset="0"/>
              </a:rPr>
              <a:t>…</a:t>
            </a:r>
            <a:r>
              <a:rPr lang="en-US" sz="1400" dirty="0" err="1" smtClean="0">
                <a:latin typeface="AcadNusx" pitchFamily="2" charset="0"/>
              </a:rPr>
              <a:t>gadambims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wertilamde</a:t>
            </a:r>
            <a:r>
              <a:rPr lang="en-US" sz="1400" dirty="0" smtClean="0">
                <a:latin typeface="AcadNusx" pitchFamily="2" charset="0"/>
              </a:rPr>
              <a:t>, </a:t>
            </a:r>
            <a:r>
              <a:rPr lang="en-US" sz="1400" dirty="0" err="1" smtClean="0">
                <a:latin typeface="AcadNusx" pitchFamily="2" charset="0"/>
              </a:rPr>
              <a:t>orjer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daawkapuneT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procesis</a:t>
            </a:r>
            <a:r>
              <a:rPr lang="en-US" sz="1400" dirty="0" smtClean="0">
                <a:latin typeface="AcadNusx" pitchFamily="2" charset="0"/>
              </a:rPr>
              <a:t> bolos.</a:t>
            </a:r>
            <a:endParaRPr lang="en-US" sz="1400" dirty="0">
              <a:latin typeface="AcadNusx" pitchFamily="2" charset="0"/>
            </a:endParaRPr>
          </a:p>
          <a:p>
            <a:r>
              <a:rPr lang="en-US" sz="1400" b="1" u="sng" dirty="0" smtClean="0"/>
              <a:t>This triggers a sequence </a:t>
            </a:r>
            <a:r>
              <a:rPr lang="en-US" sz="1400" b="1" u="sng" dirty="0"/>
              <a:t>of data requirements (1 thru 4) for entering a tributary and </a:t>
            </a:r>
            <a:r>
              <a:rPr lang="en-US" sz="1400" b="1" u="sng" dirty="0" smtClean="0"/>
              <a:t>junction</a:t>
            </a:r>
          </a:p>
          <a:p>
            <a:r>
              <a:rPr lang="en-US" sz="1400" dirty="0" err="1">
                <a:latin typeface="AcadNusx" pitchFamily="2" charset="0"/>
              </a:rPr>
              <a:t>es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iwvevs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Sesayvani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monacemebis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Tanmimdevrobas</a:t>
            </a:r>
            <a:r>
              <a:rPr lang="en-US" sz="1400" dirty="0">
                <a:latin typeface="AcadNusx" pitchFamily="2" charset="0"/>
              </a:rPr>
              <a:t> (1- </a:t>
            </a:r>
            <a:r>
              <a:rPr lang="en-US" sz="1400" dirty="0" err="1">
                <a:latin typeface="AcadNusx" pitchFamily="2" charset="0"/>
              </a:rPr>
              <a:t>dan</a:t>
            </a:r>
            <a:r>
              <a:rPr lang="en-US" sz="1400" dirty="0">
                <a:latin typeface="AcadNusx" pitchFamily="2" charset="0"/>
              </a:rPr>
              <a:t> 4-mde) </a:t>
            </a:r>
            <a:r>
              <a:rPr lang="en-US" sz="1400" dirty="0" err="1">
                <a:latin typeface="AcadNusx" pitchFamily="2" charset="0"/>
              </a:rPr>
              <a:t>imisTvis</a:t>
            </a:r>
            <a:r>
              <a:rPr lang="en-US" sz="1400" dirty="0">
                <a:latin typeface="AcadNusx" pitchFamily="2" charset="0"/>
              </a:rPr>
              <a:t>, rom </a:t>
            </a:r>
            <a:r>
              <a:rPr lang="en-US" sz="1400" dirty="0" err="1" smtClean="0">
                <a:latin typeface="AcadNusx" pitchFamily="2" charset="0"/>
              </a:rPr>
              <a:t>mivuTiToT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Senakadebis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>
                <a:latin typeface="AcadNusx" pitchFamily="2" charset="0"/>
              </a:rPr>
              <a:t>da </a:t>
            </a:r>
            <a:r>
              <a:rPr lang="en-US" sz="1400" dirty="0" err="1">
                <a:latin typeface="AcadNusx" pitchFamily="2" charset="0"/>
              </a:rPr>
              <a:t>SekavSirebis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monacemebi</a:t>
            </a:r>
            <a:r>
              <a:rPr lang="en-US" sz="1400" dirty="0">
                <a:latin typeface="AcadNusx" pitchFamily="2" charset="0"/>
              </a:rPr>
              <a:t>.</a:t>
            </a:r>
            <a:endParaRPr lang="en-US" sz="2000" dirty="0"/>
          </a:p>
        </p:txBody>
      </p:sp>
      <p:pic>
        <p:nvPicPr>
          <p:cNvPr id="6149" name="Picture 3" descr="C:\HECRAS_31_intro_course\power_points\slide_3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078" y="1572768"/>
            <a:ext cx="5618922" cy="484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28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:\Data\Snagit Images\wish to split ri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828800"/>
            <a:ext cx="4914900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H:\Data\Snagit Images\new reach on mainste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673475"/>
            <a:ext cx="274320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H:\Data\Snagit Images\jct no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864" y="4283075"/>
            <a:ext cx="28956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H:\Data\Snagit Images\tributar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2743200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04800" y="3048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1.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90500" y="359727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3.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81400" y="1752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2.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420864" y="420687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4</a:t>
            </a:r>
            <a:r>
              <a:rPr lang="en-US" sz="2000"/>
              <a:t>.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553200" y="3276600"/>
            <a:ext cx="195380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u="sng" dirty="0">
                <a:latin typeface="+mn-lt"/>
              </a:rPr>
              <a:t>Select “</a:t>
            </a:r>
            <a:r>
              <a:rPr lang="en-US" sz="2000" b="1" u="sng" dirty="0" smtClean="0">
                <a:latin typeface="+mn-lt"/>
              </a:rPr>
              <a:t>Yes”.</a:t>
            </a:r>
          </a:p>
          <a:p>
            <a:pPr>
              <a:spcBef>
                <a:spcPct val="50000"/>
              </a:spcBef>
            </a:pPr>
            <a:r>
              <a:rPr lang="en-US" sz="2000" dirty="0" err="1" smtClean="0">
                <a:latin typeface="AcadNusx" pitchFamily="2" charset="0"/>
              </a:rPr>
              <a:t>airCieT</a:t>
            </a:r>
            <a:r>
              <a:rPr lang="en-US" sz="2000" dirty="0" smtClean="0">
                <a:latin typeface="AcadNusx" pitchFamily="2" charset="0"/>
              </a:rPr>
              <a:t> “</a:t>
            </a:r>
            <a:r>
              <a:rPr lang="en-US" sz="2000" dirty="0" err="1" smtClean="0">
                <a:latin typeface="AcadNusx" pitchFamily="2" charset="0"/>
              </a:rPr>
              <a:t>ki</a:t>
            </a:r>
            <a:r>
              <a:rPr lang="en-US" sz="2000" dirty="0" smtClean="0">
                <a:latin typeface="AcadNusx" pitchFamily="2" charset="0"/>
              </a:rPr>
              <a:t>”</a:t>
            </a:r>
            <a:endParaRPr lang="en-US" sz="2000" dirty="0">
              <a:latin typeface="AcadNusx" pitchFamily="2" charset="0"/>
            </a:endParaRP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6096000" y="3429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 flipV="1">
            <a:off x="6019800" y="2895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86200" y="369506"/>
            <a:ext cx="3728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latin typeface="+mn-lt"/>
              </a:rPr>
              <a:t>The tributary request a name</a:t>
            </a:r>
          </a:p>
          <a:p>
            <a:r>
              <a:rPr lang="en-US" sz="2000" dirty="0" err="1">
                <a:latin typeface="AcadNusx" pitchFamily="2" charset="0"/>
                <a:cs typeface="+mn-cs"/>
              </a:rPr>
              <a:t>Senakadi</a:t>
            </a:r>
            <a:r>
              <a:rPr lang="en-US" sz="2000" dirty="0">
                <a:latin typeface="AcadNusx" pitchFamily="2" charset="0"/>
                <a:cs typeface="+mn-cs"/>
              </a:rPr>
              <a:t> </a:t>
            </a:r>
            <a:r>
              <a:rPr lang="en-US" sz="2000" dirty="0" err="1">
                <a:latin typeface="AcadNusx" pitchFamily="2" charset="0"/>
                <a:cs typeface="+mn-cs"/>
              </a:rPr>
              <a:t>moiTxovs</a:t>
            </a:r>
            <a:r>
              <a:rPr lang="en-US" sz="2000" dirty="0">
                <a:latin typeface="AcadNusx" pitchFamily="2" charset="0"/>
                <a:cs typeface="+mn-cs"/>
              </a:rPr>
              <a:t> </a:t>
            </a:r>
            <a:r>
              <a:rPr lang="en-US" sz="2000" dirty="0" err="1">
                <a:latin typeface="AcadNusx" pitchFamily="2" charset="0"/>
                <a:cs typeface="+mn-cs"/>
              </a:rPr>
              <a:t>saxels</a:t>
            </a:r>
            <a:endParaRPr lang="en-US" sz="2000" dirty="0">
              <a:latin typeface="AcadNusx" pitchFamily="2" charset="0"/>
              <a:cs typeface="+mn-cs"/>
            </a:endParaRPr>
          </a:p>
        </p:txBody>
      </p:sp>
      <p:cxnSp>
        <p:nvCxnSpPr>
          <p:cNvPr id="4" name="Straight Arrow Connector 3"/>
          <p:cNvCxnSpPr>
            <a:stCxn id="18" idx="1"/>
          </p:cNvCxnSpPr>
          <p:nvPr/>
        </p:nvCxnSpPr>
        <p:spPr>
          <a:xfrm flipH="1">
            <a:off x="4724400" y="1503362"/>
            <a:ext cx="710944" cy="447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35344" y="1087863"/>
            <a:ext cx="26581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200" b="1" u="sng" dirty="0">
                <a:latin typeface="+mn-lt"/>
              </a:rPr>
              <a:t>A splitting of the main</a:t>
            </a:r>
          </a:p>
          <a:p>
            <a:pPr algn="just"/>
            <a:r>
              <a:rPr lang="en-US" sz="1200" b="1" u="sng" dirty="0">
                <a:latin typeface="+mn-lt"/>
              </a:rPr>
              <a:t>river is requested.</a:t>
            </a:r>
          </a:p>
          <a:p>
            <a:pPr algn="just"/>
            <a:r>
              <a:rPr lang="en-US" sz="1200" dirty="0" err="1">
                <a:latin typeface="AcadNusx" pitchFamily="2" charset="0"/>
                <a:cs typeface="+mn-cs"/>
              </a:rPr>
              <a:t>ZiriTadi</a:t>
            </a:r>
            <a:r>
              <a:rPr lang="en-US" sz="1200" dirty="0">
                <a:latin typeface="AcadNusx" pitchFamily="2" charset="0"/>
                <a:cs typeface="+mn-cs"/>
              </a:rPr>
              <a:t> </a:t>
            </a:r>
            <a:r>
              <a:rPr lang="en-US" sz="1200" dirty="0" err="1">
                <a:latin typeface="AcadNusx" pitchFamily="2" charset="0"/>
                <a:cs typeface="+mn-cs"/>
              </a:rPr>
              <a:t>mdinaris</a:t>
            </a:r>
            <a:r>
              <a:rPr lang="en-US" sz="1200" dirty="0">
                <a:latin typeface="AcadNusx" pitchFamily="2" charset="0"/>
                <a:cs typeface="+mn-cs"/>
              </a:rPr>
              <a:t> </a:t>
            </a:r>
            <a:r>
              <a:rPr lang="en-US" sz="1200" dirty="0" err="1">
                <a:latin typeface="AcadNusx" pitchFamily="2" charset="0"/>
                <a:cs typeface="+mn-cs"/>
              </a:rPr>
              <a:t>danawevreba</a:t>
            </a:r>
            <a:endParaRPr lang="en-US" sz="1200" dirty="0">
              <a:latin typeface="AcadNusx" pitchFamily="2" charset="0"/>
              <a:cs typeface="+mn-cs"/>
            </a:endParaRPr>
          </a:p>
          <a:p>
            <a:pPr algn="just"/>
            <a:r>
              <a:rPr lang="en-US" sz="1200" dirty="0" err="1" smtClean="0">
                <a:latin typeface="AcadNusx" pitchFamily="2" charset="0"/>
                <a:cs typeface="+mn-cs"/>
              </a:rPr>
              <a:t>aucilebelia</a:t>
            </a:r>
            <a:endParaRPr lang="en-US" sz="1200" dirty="0">
              <a:latin typeface="AcadNusx" pitchFamily="2" charset="0"/>
              <a:cs typeface="+mn-c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137156" y="701675"/>
            <a:ext cx="710944" cy="5092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60050" y="3429000"/>
            <a:ext cx="18752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u="sng" dirty="0" smtClean="0">
                <a:latin typeface="+mn-lt"/>
              </a:rPr>
              <a:t>A name for the split river and the junction are requested</a:t>
            </a:r>
          </a:p>
          <a:p>
            <a:pPr algn="just"/>
            <a:r>
              <a:rPr lang="en-US" sz="1600" dirty="0" err="1">
                <a:latin typeface="AcadNusx" pitchFamily="2" charset="0"/>
              </a:rPr>
              <a:t>d</a:t>
            </a:r>
            <a:r>
              <a:rPr lang="en-US" sz="1600" dirty="0" err="1" smtClean="0">
                <a:latin typeface="AcadNusx" pitchFamily="2" charset="0"/>
              </a:rPr>
              <a:t>asaxelebis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miwodeba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danawevrebuli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mdinarisTvis</a:t>
            </a:r>
            <a:r>
              <a:rPr lang="en-US" sz="1600" dirty="0" smtClean="0">
                <a:latin typeface="AcadNusx" pitchFamily="2" charset="0"/>
              </a:rPr>
              <a:t> da </a:t>
            </a:r>
            <a:r>
              <a:rPr lang="en-US" sz="1600" dirty="0" err="1" smtClean="0">
                <a:latin typeface="AcadNusx" pitchFamily="2" charset="0"/>
              </a:rPr>
              <a:t>gadabmis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wertilisTvis</a:t>
            </a:r>
            <a:r>
              <a:rPr lang="en-US" sz="1600" dirty="0" smtClean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savaldebuloa</a:t>
            </a:r>
            <a:endParaRPr lang="en-US" sz="1600" dirty="0">
              <a:latin typeface="AcadNusx" pitchFamily="2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137156" y="4405312"/>
            <a:ext cx="488820" cy="198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13220" y="4909401"/>
            <a:ext cx="844680" cy="247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56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HECRAS_31_intro_course\power_points\slide_6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758650"/>
            <a:ext cx="50292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Construction of a junction</a:t>
            </a:r>
            <a:br>
              <a:rPr lang="en-US" sz="2400" dirty="0"/>
            </a:br>
            <a:r>
              <a:rPr lang="en-US" sz="2400" dirty="0" err="1">
                <a:latin typeface="AcadMtavr" pitchFamily="2" charset="0"/>
              </a:rPr>
              <a:t>SekavSirebis</a:t>
            </a:r>
            <a:r>
              <a:rPr lang="en-US" sz="2400" dirty="0">
                <a:latin typeface="AcadMtavr" pitchFamily="2" charset="0"/>
              </a:rPr>
              <a:t> </a:t>
            </a:r>
            <a:r>
              <a:rPr lang="en-US" sz="2400" dirty="0" err="1">
                <a:latin typeface="AcadMtavr" pitchFamily="2" charset="0"/>
              </a:rPr>
              <a:t>ageba</a:t>
            </a:r>
            <a:r>
              <a:rPr lang="en-US" sz="2400" dirty="0">
                <a:latin typeface="AcadMtavr" pitchFamily="2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039" y="1880172"/>
            <a:ext cx="3116135" cy="47458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b="1" u="sng" dirty="0" smtClean="0"/>
              <a:t>Schematic </a:t>
            </a:r>
            <a:r>
              <a:rPr lang="en-US" sz="1400" b="1" u="sng" dirty="0"/>
              <a:t>of </a:t>
            </a:r>
            <a:r>
              <a:rPr lang="en-US" sz="1400" b="1" u="sng" dirty="0" err="1"/>
              <a:t>Blanko</a:t>
            </a:r>
            <a:r>
              <a:rPr lang="en-US" sz="1400" b="1" u="sng" dirty="0"/>
              <a:t> River with the Black Dog Creek tributary</a:t>
            </a:r>
            <a:r>
              <a:rPr lang="en-US" sz="1400" b="1" u="sng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AcadNusx" pitchFamily="2" charset="0"/>
              </a:rPr>
              <a:t>md.blankos</a:t>
            </a:r>
            <a:r>
              <a:rPr lang="en-US" sz="1400" dirty="0" smtClean="0">
                <a:latin typeface="AcadNusx" pitchFamily="2" charset="0"/>
              </a:rPr>
              <a:t> da </a:t>
            </a:r>
            <a:r>
              <a:rPr lang="en-US" sz="1400" dirty="0" err="1" smtClean="0">
                <a:latin typeface="AcadNusx" pitchFamily="2" charset="0"/>
              </a:rPr>
              <a:t>bleq</a:t>
            </a:r>
            <a:r>
              <a:rPr lang="en-US" sz="1400" dirty="0" smtClean="0">
                <a:latin typeface="AcadNusx" pitchFamily="2" charset="0"/>
              </a:rPr>
              <a:t> dog </a:t>
            </a:r>
            <a:r>
              <a:rPr lang="en-US" sz="1400" dirty="0" err="1" smtClean="0">
                <a:latin typeface="AcadNusx" pitchFamily="2" charset="0"/>
              </a:rPr>
              <a:t>griiqis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Senakadis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sqematuri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naxazi</a:t>
            </a:r>
            <a:r>
              <a:rPr lang="en-US" sz="14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400" b="1" u="sng" dirty="0" err="1"/>
              <a:t>Blanko</a:t>
            </a:r>
            <a:r>
              <a:rPr lang="en-US" sz="1400" b="1" u="sng" dirty="0"/>
              <a:t> River is split between the North Branch and South Branch at </a:t>
            </a:r>
            <a:r>
              <a:rPr lang="en-US" sz="1400" b="1" u="sng" dirty="0" err="1"/>
              <a:t>jnction</a:t>
            </a:r>
            <a:r>
              <a:rPr lang="en-US" sz="1400" b="1" u="sng" dirty="0"/>
              <a:t> No. </a:t>
            </a:r>
            <a:r>
              <a:rPr lang="en-US" sz="1400" b="1" u="sng" dirty="0" smtClean="0"/>
              <a:t>1</a:t>
            </a: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AcadNusx" pitchFamily="2" charset="0"/>
              </a:rPr>
              <a:t>m</a:t>
            </a:r>
            <a:r>
              <a:rPr lang="en-US" sz="1400" dirty="0" err="1" smtClean="0">
                <a:latin typeface="AcadNusx" pitchFamily="2" charset="0"/>
              </a:rPr>
              <a:t>d.blanko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gayofilia</a:t>
            </a:r>
            <a:r>
              <a:rPr lang="en-US" sz="1400" dirty="0" smtClean="0">
                <a:latin typeface="AcadNusx" pitchFamily="2" charset="0"/>
              </a:rPr>
              <a:t> or, </a:t>
            </a:r>
            <a:r>
              <a:rPr lang="en-US" sz="1400" dirty="0" err="1" smtClean="0">
                <a:latin typeface="AcadNusx" pitchFamily="2" charset="0"/>
              </a:rPr>
              <a:t>Crdilo</a:t>
            </a:r>
            <a:r>
              <a:rPr lang="en-US" sz="1400" dirty="0" smtClean="0">
                <a:latin typeface="AcadNusx" pitchFamily="2" charset="0"/>
              </a:rPr>
              <a:t> da </a:t>
            </a:r>
            <a:r>
              <a:rPr lang="en-US" sz="1400" dirty="0" err="1" smtClean="0">
                <a:latin typeface="AcadNusx" pitchFamily="2" charset="0"/>
              </a:rPr>
              <a:t>samxreT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Stod</a:t>
            </a:r>
            <a:r>
              <a:rPr lang="en-US" sz="1400" dirty="0" smtClean="0">
                <a:latin typeface="AcadNusx" pitchFamily="2" charset="0"/>
              </a:rPr>
              <a:t>, #1 </a:t>
            </a:r>
            <a:r>
              <a:rPr lang="en-US" sz="1400" dirty="0" err="1" smtClean="0">
                <a:latin typeface="AcadNusx" pitchFamily="2" charset="0"/>
              </a:rPr>
              <a:t>kveTis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wertilis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meSveobiT</a:t>
            </a:r>
            <a:r>
              <a:rPr lang="en-US" sz="14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600" dirty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664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b="1" dirty="0" smtClean="0"/>
              <a:t>Junctions </a:t>
            </a:r>
            <a:r>
              <a:rPr lang="en-US" dirty="0" err="1" smtClean="0">
                <a:latin typeface="AcadMtavr" pitchFamily="2" charset="0"/>
              </a:rPr>
              <a:t>SekavSireba</a:t>
            </a:r>
            <a:r>
              <a:rPr lang="en-US" dirty="0" smtClean="0">
                <a:latin typeface="AcadMtavr" pitchFamily="2" charset="0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83827" y="883578"/>
            <a:ext cx="3098432" cy="56237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b="1" u="sng" dirty="0" smtClean="0"/>
              <a:t>Each </a:t>
            </a:r>
            <a:r>
              <a:rPr lang="en-US" sz="1400" b="1" u="sng" dirty="0"/>
              <a:t>of these reach lengths are entered </a:t>
            </a:r>
            <a:r>
              <a:rPr lang="en-US" sz="1400" b="1" u="sng" dirty="0">
                <a:solidFill>
                  <a:srgbClr val="B92432"/>
                </a:solidFill>
              </a:rPr>
              <a:t>in the Junction Data window</a:t>
            </a:r>
            <a:r>
              <a:rPr lang="en-US" sz="1400" b="1" u="sng" dirty="0" smtClean="0">
                <a:solidFill>
                  <a:srgbClr val="B92432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400" b="1" u="sng" dirty="0" err="1">
                <a:latin typeface="AcadNusx" pitchFamily="2" charset="0"/>
              </a:rPr>
              <a:t>y</a:t>
            </a:r>
            <a:r>
              <a:rPr lang="en-US" sz="1400" b="1" u="sng" dirty="0" err="1" smtClean="0">
                <a:latin typeface="AcadNusx" pitchFamily="2" charset="0"/>
              </a:rPr>
              <a:t>oveli</a:t>
            </a:r>
            <a:r>
              <a:rPr lang="en-US" sz="1400" b="1" u="sng" dirty="0" smtClean="0">
                <a:latin typeface="AcadNusx" pitchFamily="2" charset="0"/>
              </a:rPr>
              <a:t> </a:t>
            </a:r>
            <a:r>
              <a:rPr lang="en-US" sz="1400" b="1" u="sng" dirty="0" err="1" smtClean="0">
                <a:latin typeface="AcadNusx" pitchFamily="2" charset="0"/>
              </a:rPr>
              <a:t>mocemuli</a:t>
            </a:r>
            <a:r>
              <a:rPr lang="en-US" sz="1400" b="1" u="sng" dirty="0" smtClean="0">
                <a:latin typeface="AcadNusx" pitchFamily="2" charset="0"/>
              </a:rPr>
              <a:t> </a:t>
            </a:r>
            <a:r>
              <a:rPr lang="en-US" sz="1400" b="1" u="sng" dirty="0" err="1" smtClean="0">
                <a:latin typeface="AcadNusx" pitchFamily="2" charset="0"/>
              </a:rPr>
              <a:t>segmentis</a:t>
            </a:r>
            <a:r>
              <a:rPr lang="en-US" sz="1400" b="1" u="sng" dirty="0" smtClean="0">
                <a:latin typeface="AcadNusx" pitchFamily="2" charset="0"/>
              </a:rPr>
              <a:t> </a:t>
            </a:r>
            <a:r>
              <a:rPr lang="en-US" sz="1400" b="1" u="sng" dirty="0" err="1" smtClean="0">
                <a:latin typeface="AcadNusx" pitchFamily="2" charset="0"/>
              </a:rPr>
              <a:t>gawvdomis</a:t>
            </a:r>
            <a:r>
              <a:rPr lang="en-US" sz="1400" b="1" u="sng" dirty="0" smtClean="0">
                <a:latin typeface="AcadNusx" pitchFamily="2" charset="0"/>
              </a:rPr>
              <a:t> </a:t>
            </a:r>
            <a:r>
              <a:rPr lang="en-US" sz="1400" b="1" u="sng" dirty="0" err="1" smtClean="0">
                <a:latin typeface="AcadNusx" pitchFamily="2" charset="0"/>
              </a:rPr>
              <a:t>sigrZe</a:t>
            </a:r>
            <a:r>
              <a:rPr lang="en-US" sz="1400" b="1" u="sng" dirty="0" smtClean="0">
                <a:latin typeface="AcadNusx" pitchFamily="2" charset="0"/>
              </a:rPr>
              <a:t> </a:t>
            </a:r>
            <a:r>
              <a:rPr lang="en-US" sz="1400" b="1" u="sng" dirty="0" err="1" smtClean="0">
                <a:latin typeface="AcadNusx" pitchFamily="2" charset="0"/>
              </a:rPr>
              <a:t>registrirebulia</a:t>
            </a:r>
            <a:r>
              <a:rPr lang="en-US" sz="1400" b="1" u="sng" dirty="0" smtClean="0">
                <a:latin typeface="AcadNusx" pitchFamily="2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AcadNusx" pitchFamily="2" charset="0"/>
              </a:rPr>
              <a:t>SekavSirebis</a:t>
            </a:r>
            <a:r>
              <a:rPr lang="en-US" sz="1400" b="1" u="sng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AcadNusx" pitchFamily="2" charset="0"/>
              </a:rPr>
              <a:t>wertilis</a:t>
            </a:r>
            <a:r>
              <a:rPr lang="en-US" sz="1400" b="1" u="sng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AcadNusx" pitchFamily="2" charset="0"/>
              </a:rPr>
              <a:t>monacemTa</a:t>
            </a:r>
            <a:r>
              <a:rPr lang="en-US" sz="1400" b="1" u="sng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AcadNusx" pitchFamily="2" charset="0"/>
              </a:rPr>
              <a:t>fanjaraSi</a:t>
            </a:r>
            <a:r>
              <a:rPr lang="en-US" sz="1400" b="1" u="sng" dirty="0" smtClean="0">
                <a:solidFill>
                  <a:srgbClr val="C00000"/>
                </a:solidFill>
                <a:latin typeface="AcadNusx" pitchFamily="2" charset="0"/>
              </a:rPr>
              <a:t>.</a:t>
            </a:r>
            <a:endParaRPr lang="en-US" sz="1400" b="1" u="sng" dirty="0">
              <a:solidFill>
                <a:srgbClr val="C00000"/>
              </a:solidFill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400" b="1" u="sng" dirty="0" smtClean="0"/>
              <a:t>The </a:t>
            </a:r>
            <a:r>
              <a:rPr lang="en-US" sz="1400" b="1" u="sng" dirty="0"/>
              <a:t>downstream reach length shown on the </a:t>
            </a:r>
            <a:r>
              <a:rPr lang="en-US" sz="1400" b="1" u="sng" dirty="0">
                <a:solidFill>
                  <a:srgbClr val="B92432"/>
                </a:solidFill>
              </a:rPr>
              <a:t>upstream cross-section data window should be set to zero</a:t>
            </a:r>
            <a:r>
              <a:rPr lang="en-US" sz="1400" b="1" u="sng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400" b="1" u="sng" dirty="0" err="1" smtClean="0">
                <a:latin typeface="AcadNusx" pitchFamily="2" charset="0"/>
              </a:rPr>
              <a:t>qveda</a:t>
            </a:r>
            <a:r>
              <a:rPr lang="en-US" sz="1400" b="1" u="sng" dirty="0" smtClean="0">
                <a:latin typeface="AcadNusx" pitchFamily="2" charset="0"/>
              </a:rPr>
              <a:t> </a:t>
            </a:r>
            <a:r>
              <a:rPr lang="en-US" sz="1400" b="1" u="sng" dirty="0" err="1">
                <a:latin typeface="AcadNusx" pitchFamily="2" charset="0"/>
              </a:rPr>
              <a:t>dinebis</a:t>
            </a:r>
            <a:r>
              <a:rPr lang="en-US" sz="1400" b="1" u="sng" dirty="0">
                <a:latin typeface="AcadNusx" pitchFamily="2" charset="0"/>
              </a:rPr>
              <a:t> </a:t>
            </a:r>
            <a:r>
              <a:rPr lang="en-US" sz="1400" b="1" u="sng" dirty="0" err="1">
                <a:latin typeface="AcadNusx" pitchFamily="2" charset="0"/>
              </a:rPr>
              <a:t>gawvdomis</a:t>
            </a:r>
            <a:r>
              <a:rPr lang="en-US" sz="1400" b="1" u="sng" dirty="0">
                <a:latin typeface="AcadNusx" pitchFamily="2" charset="0"/>
              </a:rPr>
              <a:t> </a:t>
            </a:r>
            <a:r>
              <a:rPr lang="en-US" sz="1400" b="1" u="sng" dirty="0" err="1">
                <a:latin typeface="AcadNusx" pitchFamily="2" charset="0"/>
              </a:rPr>
              <a:t>sigrZe</a:t>
            </a:r>
            <a:r>
              <a:rPr lang="en-US" sz="1400" b="1" u="sng" dirty="0">
                <a:latin typeface="AcadNusx" pitchFamily="2" charset="0"/>
              </a:rPr>
              <a:t>, </a:t>
            </a:r>
            <a:r>
              <a:rPr lang="en-US" sz="1400" b="1" u="sng" dirty="0" err="1">
                <a:latin typeface="AcadNusx" pitchFamily="2" charset="0"/>
              </a:rPr>
              <a:t>romelic</a:t>
            </a:r>
            <a:r>
              <a:rPr lang="en-US" sz="1400" b="1" u="sng" dirty="0">
                <a:latin typeface="AcadNusx" pitchFamily="2" charset="0"/>
              </a:rPr>
              <a:t> </a:t>
            </a:r>
            <a:r>
              <a:rPr lang="en-US" sz="1400" b="1" u="sng" dirty="0" err="1">
                <a:latin typeface="AcadNusx" pitchFamily="2" charset="0"/>
              </a:rPr>
              <a:t>naCvenebia</a:t>
            </a:r>
            <a:r>
              <a:rPr lang="en-US" sz="1400" b="1" u="sng" dirty="0"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zeda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dinebis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ganivi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kveTis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monacemTa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fanjaraSi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unda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daviyvanoT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u="sng" dirty="0" err="1">
                <a:solidFill>
                  <a:srgbClr val="C00000"/>
                </a:solidFill>
                <a:latin typeface="AcadNusx" pitchFamily="2" charset="0"/>
              </a:rPr>
              <a:t>nulamde</a:t>
            </a:r>
            <a:r>
              <a:rPr lang="en-US" sz="1400" b="1" u="sng" dirty="0">
                <a:solidFill>
                  <a:srgbClr val="C00000"/>
                </a:solidFill>
                <a:latin typeface="AcadNusx" pitchFamily="2" charset="0"/>
              </a:rPr>
              <a:t>.</a:t>
            </a:r>
            <a:endParaRPr lang="en-US" sz="1400" b="1" u="sng" dirty="0">
              <a:solidFill>
                <a:srgbClr val="C00000"/>
              </a:solidFill>
              <a:latin typeface="AcadNusx" pitchFamily="2" charset="0"/>
            </a:endParaRPr>
          </a:p>
        </p:txBody>
      </p:sp>
      <p:pic>
        <p:nvPicPr>
          <p:cNvPr id="9221" name="Picture 1027" descr="A:\junct1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7400"/>
            <a:ext cx="5638800" cy="544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Line 1029"/>
          <p:cNvSpPr>
            <a:spLocks noChangeShapeType="1"/>
          </p:cNvSpPr>
          <p:nvPr/>
        </p:nvSpPr>
        <p:spPr bwMode="auto">
          <a:xfrm flipH="1">
            <a:off x="2145790" y="2140298"/>
            <a:ext cx="3816497" cy="1407573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1030"/>
          <p:cNvSpPr>
            <a:spLocks noChangeShapeType="1"/>
          </p:cNvSpPr>
          <p:nvPr/>
        </p:nvSpPr>
        <p:spPr bwMode="auto">
          <a:xfrm flipH="1">
            <a:off x="2819399" y="2260880"/>
            <a:ext cx="3179465" cy="1521464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5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/>
              <a:t>Junctions - Reach Lengths</a:t>
            </a:r>
            <a:br>
              <a:rPr lang="en-US" sz="2800" b="1" dirty="0" smtClean="0"/>
            </a:br>
            <a:r>
              <a:rPr lang="en-US" sz="2800" dirty="0" err="1" smtClean="0">
                <a:latin typeface="AcadMtavr" pitchFamily="2" charset="0"/>
              </a:rPr>
              <a:t>SekavSireba</a:t>
            </a:r>
            <a:r>
              <a:rPr lang="en-US" sz="2800" dirty="0" smtClean="0">
                <a:latin typeface="AcadMtavr" pitchFamily="2" charset="0"/>
              </a:rPr>
              <a:t> – </a:t>
            </a:r>
            <a:r>
              <a:rPr lang="en-US" sz="2800" dirty="0" err="1" smtClean="0">
                <a:latin typeface="AcadMtavr" pitchFamily="2" charset="0"/>
              </a:rPr>
              <a:t>gavrcelebis</a:t>
            </a:r>
            <a:r>
              <a:rPr lang="en-US" sz="2800" dirty="0" smtClean="0">
                <a:latin typeface="AcadMtavr" pitchFamily="2" charset="0"/>
              </a:rPr>
              <a:t> </a:t>
            </a:r>
            <a:r>
              <a:rPr lang="en-US" sz="2800" dirty="0" err="1" smtClean="0">
                <a:latin typeface="AcadMtavr" pitchFamily="2" charset="0"/>
              </a:rPr>
              <a:t>sigrZe</a:t>
            </a:r>
            <a:endParaRPr lang="en-US" sz="1600" dirty="0" smtClean="0">
              <a:latin typeface="AcadMtavr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273" y="1155128"/>
            <a:ext cx="8131842" cy="53919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/>
              <a:t>For cross sections upstream of the junction, </a:t>
            </a:r>
            <a:r>
              <a:rPr lang="en-US" sz="1400" dirty="0">
                <a:solidFill>
                  <a:srgbClr val="B92432"/>
                </a:solidFill>
              </a:rPr>
              <a:t>the reach length should be </a:t>
            </a:r>
            <a:r>
              <a:rPr lang="en-US" sz="1400" dirty="0" smtClean="0">
                <a:solidFill>
                  <a:srgbClr val="B92432"/>
                </a:solidFill>
              </a:rPr>
              <a:t>zero (in the cross section interface)</a:t>
            </a:r>
            <a:r>
              <a:rPr lang="en-US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AcadNusx" pitchFamily="2" charset="0"/>
              </a:rPr>
              <a:t>zeda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dinebis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ganivi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kveTisTvis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smtClean="0">
                <a:latin typeface="AcadNusx" pitchFamily="2" charset="0"/>
              </a:rPr>
              <a:t>(</a:t>
            </a:r>
            <a:r>
              <a:rPr lang="en-US" sz="1400" dirty="0" err="1" smtClean="0">
                <a:latin typeface="AcadNusx" pitchFamily="2" charset="0"/>
              </a:rPr>
              <a:t>SekavSirebis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wertilTan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mimarTebaSi</a:t>
            </a:r>
            <a:r>
              <a:rPr lang="en-US" sz="1400" dirty="0" smtClean="0">
                <a:latin typeface="AcadNusx" pitchFamily="2" charset="0"/>
              </a:rPr>
              <a:t>), </a:t>
            </a:r>
            <a:r>
              <a:rPr lang="en-US" sz="1400" dirty="0" err="1" smtClean="0">
                <a:latin typeface="AcadNusx" pitchFamily="2" charset="0"/>
              </a:rPr>
              <a:t>monakveTis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sigrZe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unda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iyos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nuli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(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ganivi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kveTis</a:t>
            </a:r>
            <a:r>
              <a:rPr lang="en-US" sz="1400" b="1" dirty="0" smtClean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cadNusx" pitchFamily="2" charset="0"/>
              </a:rPr>
              <a:t>sazRvarze</a:t>
            </a:r>
            <a:r>
              <a:rPr lang="en-US" sz="1400" dirty="0" smtClean="0">
                <a:solidFill>
                  <a:srgbClr val="C00000"/>
                </a:solidFill>
                <a:latin typeface="AcadNusx" pitchFamily="2" charset="0"/>
              </a:rPr>
              <a:t>).</a:t>
            </a:r>
            <a:endParaRPr lang="en-US" sz="1400" dirty="0">
              <a:solidFill>
                <a:srgbClr val="C00000"/>
              </a:solidFill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400" dirty="0"/>
              <a:t>Cross sections should be as close to the junction as possible</a:t>
            </a:r>
            <a:r>
              <a:rPr lang="en-US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400" dirty="0" err="1" smtClean="0">
                <a:latin typeface="AcadNusx" pitchFamily="2" charset="0"/>
              </a:rPr>
              <a:t>ganiv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kveTi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unda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iyo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SeZlebisdagvarad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maqsimalurad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axlos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SemakavSirebel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wertilTan</a:t>
            </a:r>
            <a:r>
              <a:rPr lang="en-US" sz="14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400" dirty="0"/>
              <a:t>Go into the Geometric Cross Section editor to change these lengths</a:t>
            </a:r>
            <a:r>
              <a:rPr lang="en-US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AcadNusx" pitchFamily="2" charset="0"/>
              </a:rPr>
              <a:t>SevideT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ganivi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kveTis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geometriuli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redaqcirebis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ganyofilebaSi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obieqtebis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sigrZis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Sesacvlelad</a:t>
            </a:r>
            <a:r>
              <a:rPr lang="en-US" sz="1400" dirty="0"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Distance across the junction is generally, the average distance that water will travel between cross sections across a junction</a:t>
            </a:r>
            <a:r>
              <a:rPr lang="en-US" sz="1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AcadNusx" pitchFamily="2" charset="0"/>
              </a:rPr>
              <a:t>manZili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SekavSirebis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wertilis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gaswvriv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rogorc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wesi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aris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saSualo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manZili</a:t>
            </a:r>
            <a:r>
              <a:rPr lang="en-US" sz="1400" dirty="0">
                <a:latin typeface="AcadNusx" pitchFamily="2" charset="0"/>
              </a:rPr>
              <a:t>, </a:t>
            </a:r>
            <a:r>
              <a:rPr lang="en-US" sz="1400" dirty="0" err="1">
                <a:latin typeface="AcadNusx" pitchFamily="2" charset="0"/>
              </a:rPr>
              <a:t>romelsac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wyali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gaivlis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ganiv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>
                <a:latin typeface="AcadNusx" pitchFamily="2" charset="0"/>
              </a:rPr>
              <a:t>kveTebs</a:t>
            </a:r>
            <a:r>
              <a:rPr lang="en-US" sz="1400" dirty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Soris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moZraobisas</a:t>
            </a:r>
            <a:r>
              <a:rPr lang="en-US" sz="1400" dirty="0" smtClean="0">
                <a:latin typeface="AcadNusx" pitchFamily="2" charset="0"/>
              </a:rPr>
              <a:t>, </a:t>
            </a:r>
            <a:r>
              <a:rPr lang="en-US" sz="1400" dirty="0" err="1" smtClean="0">
                <a:latin typeface="AcadNusx" pitchFamily="2" charset="0"/>
              </a:rPr>
              <a:t>gadakveTis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wertilis</a:t>
            </a:r>
            <a:r>
              <a:rPr lang="en-US" sz="1400" dirty="0" smtClean="0">
                <a:latin typeface="AcadNusx" pitchFamily="2" charset="0"/>
              </a:rPr>
              <a:t> </a:t>
            </a:r>
            <a:r>
              <a:rPr lang="en-US" sz="1400" dirty="0" err="1" smtClean="0">
                <a:latin typeface="AcadNusx" pitchFamily="2" charset="0"/>
              </a:rPr>
              <a:t>gaswvriv</a:t>
            </a:r>
            <a:r>
              <a:rPr lang="en-US" sz="1400" dirty="0" smtClean="0">
                <a:latin typeface="AcadNusx" pitchFamily="2" charset="0"/>
              </a:rPr>
              <a:t>.</a:t>
            </a:r>
            <a:endParaRPr lang="en-US" sz="1400" dirty="0"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641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C">
  <a:themeElements>
    <a:clrScheme name="IT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T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T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ITC</Template>
  <TotalTime>8422</TotalTime>
  <Words>1253</Words>
  <Application>Microsoft Office PowerPoint</Application>
  <PresentationFormat>On-screen Show (4:3)</PresentationFormat>
  <Paragraphs>153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ITC</vt:lpstr>
      <vt:lpstr>HECRAS Tributary Junctions “HECRAS” - Senakadebis SekavSireba</vt:lpstr>
      <vt:lpstr>Junctions- SekavSireba</vt:lpstr>
      <vt:lpstr>Junctions - 6 Types SekavSireba – 6 tipi</vt:lpstr>
      <vt:lpstr>Junctions - SekavSireba</vt:lpstr>
      <vt:lpstr>Construction of a junction SekavSirebis ageba </vt:lpstr>
      <vt:lpstr>PowerPoint Presentation</vt:lpstr>
      <vt:lpstr>Construction of a junction SekavSirebis ageba </vt:lpstr>
      <vt:lpstr>Junctions SekavSireba </vt:lpstr>
      <vt:lpstr>Junctions - Reach Lengths SekavSireba – gavrcelebis sigrZe</vt:lpstr>
      <vt:lpstr>How it should look like? rogor unda gamoiyurebodes sqematuri anxazi?</vt:lpstr>
      <vt:lpstr>Junctions - Energy vs Momentum SekavSireba – energia Tu momenti</vt:lpstr>
      <vt:lpstr>Junctions - SekavSireba </vt:lpstr>
      <vt:lpstr>Junctions - Split Flows SekavSireba – danawevrebuli dineba</vt:lpstr>
      <vt:lpstr>Junctions - Split Flows SekavSireba – danawevrebuli dineba</vt:lpstr>
      <vt:lpstr>Junctions - Cross Section Locations  SekavSireba – ganivi kveTebis mdebareoba</vt:lpstr>
      <vt:lpstr>PowerPoint Presentation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Subbasin Loss Methods</dc:title>
  <dc:creator>Gabriel Parodi</dc:creator>
  <cp:lastModifiedBy>Rusalochka</cp:lastModifiedBy>
  <cp:revision>175</cp:revision>
  <dcterms:created xsi:type="dcterms:W3CDTF">2009-03-27T09:20:01Z</dcterms:created>
  <dcterms:modified xsi:type="dcterms:W3CDTF">2011-05-10T13:44:04Z</dcterms:modified>
</cp:coreProperties>
</file>