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8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8250" y="1552575"/>
            <a:ext cx="6680200" cy="1470025"/>
          </a:xfrm>
        </p:spPr>
        <p:txBody>
          <a:bodyPr/>
          <a:lstStyle>
            <a:lvl1pPr algn="ctr"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3408363"/>
            <a:ext cx="67183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8610600" y="2281238"/>
            <a:ext cx="533400" cy="2303462"/>
          </a:xfrm>
          <a:prstGeom prst="rect">
            <a:avLst/>
          </a:prstGeom>
          <a:solidFill>
            <a:srgbClr val="B924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8610600" y="0"/>
            <a:ext cx="533400" cy="2303463"/>
          </a:xfrm>
          <a:prstGeom prst="rect">
            <a:avLst/>
          </a:prstGeom>
          <a:solidFill>
            <a:srgbClr val="EF9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8610600" y="4579938"/>
            <a:ext cx="533400" cy="2303462"/>
          </a:xfrm>
          <a:prstGeom prst="rect">
            <a:avLst/>
          </a:prstGeom>
          <a:solidFill>
            <a:srgbClr val="1C60A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275" name="Picture 11" descr="Aardb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7213" y="2986088"/>
            <a:ext cx="863600" cy="863600"/>
          </a:xfrm>
          <a:prstGeom prst="rect">
            <a:avLst/>
          </a:prstGeom>
          <a:noFill/>
        </p:spPr>
      </p:pic>
      <p:pic>
        <p:nvPicPr>
          <p:cNvPr id="11" name="Picture 16" descr="Itc_logo transpara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" y="6118225"/>
            <a:ext cx="550863" cy="646113"/>
          </a:xfrm>
          <a:prstGeom prst="rect">
            <a:avLst/>
          </a:prstGeom>
          <a:noFill/>
        </p:spPr>
      </p:pic>
      <p:pic>
        <p:nvPicPr>
          <p:cNvPr id="14" name="Picture 13" descr="UT_Logo_Black_EN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3570" y="6284829"/>
            <a:ext cx="2969512" cy="5731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9538" y="95250"/>
            <a:ext cx="20002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250"/>
            <a:ext cx="5849938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002588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17950" cy="4584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8663" y="1484313"/>
            <a:ext cx="3919537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38663" y="3852863"/>
            <a:ext cx="3919537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755650" y="6564313"/>
            <a:ext cx="7704138" cy="29686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66150" y="6559550"/>
            <a:ext cx="501650" cy="312738"/>
          </a:xfrm>
        </p:spPr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95250"/>
            <a:ext cx="8002588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3917950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8663" y="1484313"/>
            <a:ext cx="3919537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313" y="3852863"/>
            <a:ext cx="3917950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8663" y="3852863"/>
            <a:ext cx="3919537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755650" y="6564313"/>
            <a:ext cx="7704138" cy="29686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566150" y="6559550"/>
            <a:ext cx="501650" cy="312738"/>
          </a:xfrm>
        </p:spPr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002588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484313"/>
            <a:ext cx="7989887" cy="45847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55650" y="6564313"/>
            <a:ext cx="7704138" cy="29686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566150" y="6559550"/>
            <a:ext cx="501650" cy="312738"/>
          </a:xfrm>
        </p:spPr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82902" y="500042"/>
            <a:ext cx="7775378" cy="732985"/>
          </a:xfrm>
        </p:spPr>
        <p:txBody>
          <a:bodyPr lIns="0" tIns="0" rIns="0" bIns="0" anchor="b" anchorCtr="0"/>
          <a:lstStyle>
            <a:lvl1pPr marL="0" indent="0">
              <a:buNone/>
              <a:defRPr sz="2600" b="1" cap="all" baseline="0">
                <a:latin typeface="+mj-lt"/>
              </a:defRPr>
            </a:lvl1pPr>
          </a:lstStyle>
          <a:p>
            <a:pPr lvl="0"/>
            <a:r>
              <a:rPr lang="en-US" noProof="0" dirty="0" smtClean="0"/>
              <a:t>Click here and type the title</a:t>
            </a:r>
          </a:p>
        </p:txBody>
      </p:sp>
      <p:sp>
        <p:nvSpPr>
          <p:cNvPr id="14" name="Tijdelijke aanduiding voor tekst 15"/>
          <p:cNvSpPr>
            <a:spLocks noGrp="1"/>
          </p:cNvSpPr>
          <p:nvPr>
            <p:ph type="body" sz="quarter" idx="14" hasCustomPrompt="1"/>
          </p:nvPr>
        </p:nvSpPr>
        <p:spPr>
          <a:xfrm>
            <a:off x="1082887" y="1226814"/>
            <a:ext cx="7775393" cy="285750"/>
          </a:xfrm>
        </p:spPr>
        <p:txBody>
          <a:bodyPr lIns="0" tIns="0" rIns="0" bIns="0" anchor="b" anchorCtr="0"/>
          <a:lstStyle>
            <a:lvl1pPr>
              <a:buFontTx/>
              <a:buNone/>
              <a:defRPr cap="all" baseline="0"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noProof="0" dirty="0" smtClean="0"/>
              <a:t>Click here and type the subtitle</a:t>
            </a:r>
            <a:endParaRPr lang="en-US" noProof="0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5"/>
          </p:nvPr>
        </p:nvSpPr>
        <p:spPr>
          <a:xfrm>
            <a:off x="7572375" y="6402388"/>
            <a:ext cx="936625" cy="476250"/>
          </a:xfrm>
          <a:prstGeom prst="rect">
            <a:avLst/>
          </a:prstGeom>
        </p:spPr>
        <p:txBody>
          <a:bodyPr/>
          <a:lstStyle/>
          <a:p>
            <a:fld id="{B880A29D-3ACD-44DB-A70B-2E2E1173B74C}" type="datetimeFigureOut">
              <a:rPr lang="en-GB" smtClean="0"/>
              <a:pPr/>
              <a:t>18/10/2010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1B3FE4-F89A-4B8E-A43A-2E8A75929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1795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8663" y="1484313"/>
            <a:ext cx="3919537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8893175" cy="1144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989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5250"/>
            <a:ext cx="8002588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7989887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564313"/>
            <a:ext cx="770413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6150" y="6559550"/>
            <a:ext cx="50165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46AE4AA-EF95-4304-8BAC-6B87E89DDF7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893175" y="0"/>
            <a:ext cx="250825" cy="3429000"/>
            <a:chOff x="5602" y="0"/>
            <a:chExt cx="158" cy="2160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auto">
            <a:xfrm>
              <a:off x="5602" y="0"/>
              <a:ext cx="158" cy="721"/>
            </a:xfrm>
            <a:prstGeom prst="rect">
              <a:avLst/>
            </a:prstGeom>
            <a:solidFill>
              <a:srgbClr val="EF9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5602" y="720"/>
              <a:ext cx="158" cy="720"/>
            </a:xfrm>
            <a:prstGeom prst="rect">
              <a:avLst/>
            </a:prstGeom>
            <a:solidFill>
              <a:srgbClr val="B9243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5602" y="1439"/>
              <a:ext cx="158" cy="721"/>
            </a:xfrm>
            <a:prstGeom prst="rect">
              <a:avLst/>
            </a:prstGeom>
            <a:solidFill>
              <a:srgbClr val="1C60A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pic>
        <p:nvPicPr>
          <p:cNvPr id="1036" name="Picture 12" descr="Aardbo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675688" y="908050"/>
            <a:ext cx="430212" cy="430213"/>
          </a:xfrm>
          <a:prstGeom prst="rect">
            <a:avLst/>
          </a:prstGeom>
          <a:noFill/>
        </p:spPr>
      </p:pic>
      <p:pic>
        <p:nvPicPr>
          <p:cNvPr id="1040" name="Picture 16" descr="Itc_logo transparant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675" y="6118225"/>
            <a:ext cx="550863" cy="646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860425" indent="-2286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090613" indent="-2286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322388" indent="-2286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1779588" indent="-2286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236788" indent="-2286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693988" indent="-2286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151188" indent="-228600" algn="l" rtl="0" eaLnBrk="1" fontAlgn="base" hangingPunct="1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le.com/" TargetMode="External"/><Relationship Id="rId2" Type="http://schemas.openxmlformats.org/officeDocument/2006/relationships/hyperlink" Target="http://www.example.com/path/file.html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177331"/>
            <a:ext cx="6423526" cy="1179662"/>
          </a:xfrm>
        </p:spPr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webservices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567980"/>
            <a:ext cx="6425114" cy="1101725"/>
          </a:xfrm>
        </p:spPr>
        <p:txBody>
          <a:bodyPr/>
          <a:lstStyle/>
          <a:p>
            <a:r>
              <a:rPr lang="en-US" dirty="0" smtClean="0"/>
              <a:t>Ulanbek turdukulov</a:t>
            </a:r>
          </a:p>
          <a:p>
            <a:r>
              <a:rPr lang="en-US" dirty="0" smtClean="0"/>
              <a:t>ITC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051050"/>
            <a:ext cx="8557672" cy="3970238"/>
          </a:xfrm>
        </p:spPr>
        <p:txBody>
          <a:bodyPr>
            <a:noAutofit/>
          </a:bodyPr>
          <a:lstStyle/>
          <a:p>
            <a:r>
              <a:rPr lang="en-GB" sz="2800" dirty="0" smtClean="0">
                <a:hlinkClick r:id="rId2"/>
              </a:rPr>
              <a:t>http://</a:t>
            </a:r>
            <a:r>
              <a:rPr lang="en-GB" sz="2800" dirty="0" smtClean="0">
                <a:hlinkClick r:id="rId2"/>
              </a:rPr>
              <a:t>www.example.com/path/file.html</a:t>
            </a:r>
            <a:endParaRPr lang="en-US" sz="2800" dirty="0" smtClean="0"/>
          </a:p>
          <a:p>
            <a:r>
              <a:rPr lang="en-US" sz="2800" dirty="0" smtClean="0"/>
              <a:t>Translated into: </a:t>
            </a:r>
            <a:r>
              <a:rPr lang="en-US" sz="2800" i="1" dirty="0" smtClean="0"/>
              <a:t>GET </a:t>
            </a:r>
            <a:r>
              <a:rPr lang="en-US" sz="2800" i="1" dirty="0" smtClean="0"/>
              <a:t>/path/file.html HTTP/1.1</a:t>
            </a:r>
            <a:br>
              <a:rPr lang="en-US" sz="2800" i="1" dirty="0" smtClean="0"/>
            </a:br>
            <a:r>
              <a:rPr lang="en-US" sz="2800" i="1" dirty="0" smtClean="0"/>
              <a:t>Host: </a:t>
            </a:r>
            <a:r>
              <a:rPr lang="en-US" sz="2800" i="1" dirty="0" smtClean="0">
                <a:hlinkClick r:id="rId3"/>
              </a:rPr>
              <a:t>www.example.com</a:t>
            </a:r>
            <a:endParaRPr lang="en-US" sz="2800" i="1" dirty="0" smtClean="0"/>
          </a:p>
          <a:p>
            <a:endParaRPr lang="en-US" sz="2800" i="1" dirty="0" smtClean="0"/>
          </a:p>
          <a:p>
            <a:r>
              <a:rPr lang="en-US" sz="2800" dirty="0" smtClean="0"/>
              <a:t>CGI </a:t>
            </a:r>
            <a:r>
              <a:rPr lang="en-US" sz="2800" dirty="0" smtClean="0"/>
              <a:t>a standard protocol for interfacing external application software with </a:t>
            </a:r>
            <a:r>
              <a:rPr lang="en-US" sz="2800" dirty="0" smtClean="0"/>
              <a:t>a </a:t>
            </a:r>
            <a:r>
              <a:rPr lang="en-US" sz="2800" dirty="0" smtClean="0"/>
              <a:t>web </a:t>
            </a:r>
            <a:r>
              <a:rPr lang="en-US" sz="2800" dirty="0" smtClean="0"/>
              <a:t>server (Wikipedia)</a:t>
            </a:r>
            <a:endParaRPr lang="en-GB" sz="2800" dirty="0" smtClean="0"/>
          </a:p>
          <a:p>
            <a:endParaRPr lang="en-US" sz="28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http and CGI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4"/>
          <p:cNvSpPr>
            <a:spLocks noChangeArrowheads="1"/>
          </p:cNvSpPr>
          <p:nvPr/>
        </p:nvSpPr>
        <p:spPr bwMode="auto">
          <a:xfrm>
            <a:off x="6934200" y="1752600"/>
            <a:ext cx="1219200" cy="17526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6868" name="Rectangle 31"/>
          <p:cNvSpPr>
            <a:spLocks noChangeArrowheads="1"/>
          </p:cNvSpPr>
          <p:nvPr/>
        </p:nvSpPr>
        <p:spPr bwMode="auto">
          <a:xfrm>
            <a:off x="76200" y="1447800"/>
            <a:ext cx="3276600" cy="2286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Service Operation</a:t>
            </a:r>
          </a:p>
        </p:txBody>
      </p:sp>
      <p:sp>
        <p:nvSpPr>
          <p:cNvPr id="100356" name="Arc 4"/>
          <p:cNvSpPr>
            <a:spLocks/>
          </p:cNvSpPr>
          <p:nvPr/>
        </p:nvSpPr>
        <p:spPr bwMode="auto">
          <a:xfrm rot="5400000">
            <a:off x="4800600" y="1539875"/>
            <a:ext cx="76200" cy="2819400"/>
          </a:xfrm>
          <a:custGeom>
            <a:avLst/>
            <a:gdLst>
              <a:gd name="T0" fmla="*/ 242309 w 21600"/>
              <a:gd name="T1" fmla="*/ 0 h 23295"/>
              <a:gd name="T2" fmla="*/ 205310 w 21600"/>
              <a:gd name="T3" fmla="*/ 341232733 h 23295"/>
              <a:gd name="T4" fmla="*/ 0 w 21600"/>
              <a:gd name="T5" fmla="*/ 136991145 h 23295"/>
              <a:gd name="T6" fmla="*/ 0 60000 65536"/>
              <a:gd name="T7" fmla="*/ 0 60000 65536"/>
              <a:gd name="T8" fmla="*/ 0 60000 65536"/>
              <a:gd name="T9" fmla="*/ 0 w 21600"/>
              <a:gd name="T10" fmla="*/ 0 h 23295"/>
              <a:gd name="T11" fmla="*/ 21600 w 21600"/>
              <a:gd name="T12" fmla="*/ 23295 h 23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295" fill="none" extrusionOk="0">
                <a:moveTo>
                  <a:pt x="19470" y="-1"/>
                </a:moveTo>
                <a:cubicBezTo>
                  <a:pt x="20872" y="2918"/>
                  <a:pt x="21600" y="6114"/>
                  <a:pt x="21600" y="9352"/>
                </a:cubicBezTo>
                <a:cubicBezTo>
                  <a:pt x="21600" y="14456"/>
                  <a:pt x="19792" y="19396"/>
                  <a:pt x="16497" y="23295"/>
                </a:cubicBezTo>
              </a:path>
              <a:path w="21600" h="23295" stroke="0" extrusionOk="0">
                <a:moveTo>
                  <a:pt x="19470" y="-1"/>
                </a:moveTo>
                <a:cubicBezTo>
                  <a:pt x="20872" y="2918"/>
                  <a:pt x="21600" y="6114"/>
                  <a:pt x="21600" y="9352"/>
                </a:cubicBezTo>
                <a:cubicBezTo>
                  <a:pt x="21600" y="14456"/>
                  <a:pt x="19792" y="19396"/>
                  <a:pt x="16497" y="23295"/>
                </a:cubicBezTo>
                <a:lnTo>
                  <a:pt x="0" y="9352"/>
                </a:lnTo>
                <a:close/>
              </a:path>
            </a:pathLst>
          </a:custGeom>
          <a:noFill/>
          <a:ln w="76200" cap="rnd">
            <a:solidFill>
              <a:srgbClr val="FAFD00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00357" name="Arc 5"/>
          <p:cNvSpPr>
            <a:spLocks/>
          </p:cNvSpPr>
          <p:nvPr/>
        </p:nvSpPr>
        <p:spPr bwMode="auto">
          <a:xfrm rot="1555085">
            <a:off x="3611563" y="2335213"/>
            <a:ext cx="2836862" cy="1752600"/>
          </a:xfrm>
          <a:custGeom>
            <a:avLst/>
            <a:gdLst>
              <a:gd name="T0" fmla="*/ 370780279 w 21705"/>
              <a:gd name="T1" fmla="*/ 37822322 h 21600"/>
              <a:gd name="T2" fmla="*/ 0 w 21705"/>
              <a:gd name="T3" fmla="*/ 142085543 h 21600"/>
              <a:gd name="T4" fmla="*/ 15084053 w 21705"/>
              <a:gd name="T5" fmla="*/ 0 h 21600"/>
              <a:gd name="T6" fmla="*/ 0 60000 65536"/>
              <a:gd name="T7" fmla="*/ 0 60000 65536"/>
              <a:gd name="T8" fmla="*/ 0 60000 65536"/>
              <a:gd name="T9" fmla="*/ 0 w 21705"/>
              <a:gd name="T10" fmla="*/ 0 h 21600"/>
              <a:gd name="T11" fmla="*/ 21705 w 2170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05" h="21600" fill="none" extrusionOk="0">
                <a:moveTo>
                  <a:pt x="21704" y="5744"/>
                </a:moveTo>
                <a:cubicBezTo>
                  <a:pt x="19120" y="15111"/>
                  <a:pt x="10599" y="21599"/>
                  <a:pt x="883" y="21600"/>
                </a:cubicBezTo>
                <a:cubicBezTo>
                  <a:pt x="588" y="21600"/>
                  <a:pt x="294" y="21593"/>
                  <a:pt x="0" y="21581"/>
                </a:cubicBezTo>
              </a:path>
              <a:path w="21705" h="21600" stroke="0" extrusionOk="0">
                <a:moveTo>
                  <a:pt x="21704" y="5744"/>
                </a:moveTo>
                <a:cubicBezTo>
                  <a:pt x="19120" y="15111"/>
                  <a:pt x="10599" y="21599"/>
                  <a:pt x="883" y="21600"/>
                </a:cubicBezTo>
                <a:cubicBezTo>
                  <a:pt x="588" y="21600"/>
                  <a:pt x="294" y="21593"/>
                  <a:pt x="0" y="21581"/>
                </a:cubicBezTo>
                <a:lnTo>
                  <a:pt x="883" y="0"/>
                </a:lnTo>
                <a:close/>
              </a:path>
            </a:pathLst>
          </a:custGeom>
          <a:noFill/>
          <a:ln w="76200" cap="rnd">
            <a:solidFill>
              <a:srgbClr val="33CCCC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6172200" y="1082675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en-US" sz="2000" b="1">
                <a:solidFill>
                  <a:srgbClr val="0A55A3"/>
                </a:solidFill>
                <a:latin typeface="+mj-lt"/>
              </a:rPr>
              <a:t>Web Server</a:t>
            </a:r>
          </a:p>
          <a:p>
            <a:pPr algn="ctr" eaLnBrk="0" hangingPunct="0">
              <a:defRPr/>
            </a:pPr>
            <a:r>
              <a:rPr lang="en-US" sz="1600" b="1">
                <a:solidFill>
                  <a:srgbClr val="0A55A3"/>
                </a:solidFill>
                <a:latin typeface="+mj-lt"/>
              </a:rPr>
              <a:t>(Listening for requests)</a:t>
            </a:r>
            <a:endParaRPr lang="en-US" sz="1600">
              <a:solidFill>
                <a:srgbClr val="0A55A3"/>
              </a:solidFill>
              <a:latin typeface="+mj-lt"/>
            </a:endParaRPr>
          </a:p>
        </p:txBody>
      </p:sp>
      <p:pic>
        <p:nvPicPr>
          <p:cNvPr id="29704" name="Picture 7" descr="iebla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95425"/>
            <a:ext cx="31242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3581400" y="1524000"/>
            <a:ext cx="2362200" cy="3492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1. Creates </a:t>
            </a:r>
            <a:r>
              <a:rPr lang="en-US" sz="1600" b="1" dirty="0" smtClean="0">
                <a:latin typeface="+mj-lt"/>
              </a:rPr>
              <a:t>Request</a:t>
            </a:r>
            <a:endParaRPr lang="en-US" sz="1600" b="1" dirty="0">
              <a:latin typeface="+mj-lt"/>
            </a:endParaRP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3581400" y="2073275"/>
            <a:ext cx="2362200" cy="5937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 smtClean="0">
                <a:latin typeface="+mj-lt"/>
              </a:rPr>
              <a:t>2. Request </a:t>
            </a:r>
            <a:r>
              <a:rPr lang="en-US" sz="1600" b="1" dirty="0">
                <a:latin typeface="+mj-lt"/>
              </a:rPr>
              <a:t>sent to web service 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6400800" y="3673475"/>
            <a:ext cx="2514600" cy="338554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3. Receives </a:t>
            </a:r>
            <a:r>
              <a:rPr lang="en-US" sz="1600" b="1" dirty="0" smtClean="0">
                <a:latin typeface="+mj-lt"/>
              </a:rPr>
              <a:t>request</a:t>
            </a:r>
            <a:endParaRPr lang="en-US" sz="1600" b="1" dirty="0">
              <a:latin typeface="+mj-lt"/>
            </a:endParaRP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6372200" y="4221088"/>
            <a:ext cx="2514600" cy="34925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>
                <a:latin typeface="+mj-lt"/>
              </a:rPr>
              <a:t>4. Calls the function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6400800" y="4892675"/>
            <a:ext cx="2514600" cy="5937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5. Creates response </a:t>
            </a:r>
            <a:r>
              <a:rPr lang="en-US" sz="1600" b="1" dirty="0" smtClean="0">
                <a:latin typeface="+mj-lt"/>
              </a:rPr>
              <a:t>with </a:t>
            </a:r>
            <a:r>
              <a:rPr lang="en-US" sz="1600" b="1" dirty="0">
                <a:latin typeface="+mj-lt"/>
              </a:rPr>
              <a:t>results</a:t>
            </a:r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3657600" y="3978274"/>
            <a:ext cx="2514600" cy="58477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6. Response sent to client</a:t>
            </a: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152400" y="3917950"/>
            <a:ext cx="3124200" cy="59117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7. Receives response and parses</a:t>
            </a:r>
          </a:p>
        </p:txBody>
      </p:sp>
      <p:sp>
        <p:nvSpPr>
          <p:cNvPr id="36881" name="Rectangle 21"/>
          <p:cNvSpPr>
            <a:spLocks noChangeArrowheads="1"/>
          </p:cNvSpPr>
          <p:nvPr/>
        </p:nvSpPr>
        <p:spPr bwMode="auto">
          <a:xfrm>
            <a:off x="990600" y="1066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en-US" sz="2000" b="1">
                <a:solidFill>
                  <a:srgbClr val="0A55A3"/>
                </a:solidFill>
                <a:latin typeface="+mj-lt"/>
              </a:rPr>
              <a:t>Client</a:t>
            </a:r>
            <a:endParaRPr lang="en-US" sz="1600">
              <a:solidFill>
                <a:srgbClr val="0A55A3"/>
              </a:solidFill>
              <a:latin typeface="+mj-lt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33400" y="2362200"/>
            <a:ext cx="2438400" cy="947738"/>
            <a:chOff x="336" y="1488"/>
            <a:chExt cx="1536" cy="597"/>
          </a:xfrm>
        </p:grpSpPr>
        <p:sp>
          <p:nvSpPr>
            <p:cNvPr id="36888" name="Text Box 22"/>
            <p:cNvSpPr txBox="1">
              <a:spLocks noChangeArrowheads="1"/>
            </p:cNvSpPr>
            <p:nvPr/>
          </p:nvSpPr>
          <p:spPr bwMode="auto">
            <a:xfrm>
              <a:off x="336" y="1488"/>
              <a:ext cx="1536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latin typeface="+mj-lt"/>
                </a:rPr>
                <a:t>Zone: 18</a:t>
              </a:r>
            </a:p>
            <a:p>
              <a:pPr>
                <a:defRPr/>
              </a:pPr>
              <a:r>
                <a:rPr lang="en-US" sz="1400" b="1" dirty="0">
                  <a:latin typeface="+mj-lt"/>
                </a:rPr>
                <a:t>Easting: 623,456.3</a:t>
              </a:r>
            </a:p>
            <a:p>
              <a:pPr>
                <a:defRPr/>
              </a:pPr>
              <a:r>
                <a:rPr lang="en-US" sz="1400" b="1" dirty="0">
                  <a:latin typeface="+mj-lt"/>
                </a:rPr>
                <a:t>Northing: 4,745,342.3</a:t>
              </a:r>
            </a:p>
          </p:txBody>
        </p:sp>
        <p:pic>
          <p:nvPicPr>
            <p:cNvPr id="29719" name="Picture 23" descr="okcance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4" y="1968"/>
              <a:ext cx="768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83" name="Text Box 24"/>
          <p:cNvSpPr txBox="1">
            <a:spLocks noChangeArrowheads="1"/>
          </p:cNvSpPr>
          <p:nvPr/>
        </p:nvSpPr>
        <p:spPr bwMode="auto">
          <a:xfrm>
            <a:off x="533400" y="2057400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u="sng" dirty="0">
                <a:latin typeface="+mj-lt"/>
              </a:rPr>
              <a:t>Convert UTM To Lat/Long</a:t>
            </a:r>
          </a:p>
        </p:txBody>
      </p:sp>
      <p:sp>
        <p:nvSpPr>
          <p:cNvPr id="100378" name="Text Box 26"/>
          <p:cNvSpPr txBox="1">
            <a:spLocks noChangeArrowheads="1"/>
          </p:cNvSpPr>
          <p:nvPr/>
        </p:nvSpPr>
        <p:spPr bwMode="auto">
          <a:xfrm>
            <a:off x="990600" y="2514600"/>
            <a:ext cx="1853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C1604"/>
                </a:solidFill>
                <a:latin typeface="+mj-lt"/>
              </a:rPr>
              <a:t>Processing….</a:t>
            </a:r>
          </a:p>
        </p:txBody>
      </p:sp>
      <p:sp>
        <p:nvSpPr>
          <p:cNvPr id="100377" name="Text Box 25"/>
          <p:cNvSpPr txBox="1">
            <a:spLocks noChangeArrowheads="1"/>
          </p:cNvSpPr>
          <p:nvPr/>
        </p:nvSpPr>
        <p:spPr bwMode="auto">
          <a:xfrm>
            <a:off x="457200" y="2438400"/>
            <a:ext cx="243840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</a:rPr>
              <a:t>Longitude: -73.3456</a:t>
            </a:r>
          </a:p>
          <a:p>
            <a:pPr>
              <a:defRPr/>
            </a:pPr>
            <a:r>
              <a:rPr lang="en-US" sz="1400" b="1" dirty="0">
                <a:latin typeface="+mj-lt"/>
              </a:rPr>
              <a:t>Latitude: 42.2753</a:t>
            </a:r>
          </a:p>
        </p:txBody>
      </p:sp>
      <p:pic>
        <p:nvPicPr>
          <p:cNvPr id="29717" name="Picture 28" descr="MCj043484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17526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BCBC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BCBC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0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nimBg="1"/>
      <p:bldP spid="100357" grpId="0" animBg="1"/>
      <p:bldP spid="100364" grpId="0" animBg="1"/>
      <p:bldP spid="100365" grpId="0" animBg="1"/>
      <p:bldP spid="100366" grpId="0" animBg="1"/>
      <p:bldP spid="100368" grpId="0" animBg="1"/>
      <p:bldP spid="100369" grpId="0" animBg="1"/>
      <p:bldP spid="100370" grpId="0" animBg="1"/>
      <p:bldP spid="100371" grpId="0" animBg="1"/>
      <p:bldP spid="100378" grpId="0"/>
      <p:bldP spid="1003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9"/>
          <p:cNvSpPr>
            <a:spLocks noChangeArrowheads="1"/>
          </p:cNvSpPr>
          <p:nvPr/>
        </p:nvSpPr>
        <p:spPr bwMode="auto">
          <a:xfrm>
            <a:off x="7010400" y="1752600"/>
            <a:ext cx="1219200" cy="17526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9939" name="Rectangle 28"/>
          <p:cNvSpPr>
            <a:spLocks noChangeArrowheads="1"/>
          </p:cNvSpPr>
          <p:nvPr/>
        </p:nvSpPr>
        <p:spPr bwMode="auto">
          <a:xfrm>
            <a:off x="152400" y="1447800"/>
            <a:ext cx="3276600" cy="2286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Map Service Operation</a:t>
            </a:r>
          </a:p>
        </p:txBody>
      </p:sp>
      <p:sp>
        <p:nvSpPr>
          <p:cNvPr id="109572" name="Arc 4"/>
          <p:cNvSpPr>
            <a:spLocks/>
          </p:cNvSpPr>
          <p:nvPr/>
        </p:nvSpPr>
        <p:spPr bwMode="auto">
          <a:xfrm rot="5400000">
            <a:off x="5029200" y="1539875"/>
            <a:ext cx="76200" cy="2819400"/>
          </a:xfrm>
          <a:custGeom>
            <a:avLst/>
            <a:gdLst>
              <a:gd name="T0" fmla="*/ 242309 w 21600"/>
              <a:gd name="T1" fmla="*/ 0 h 23295"/>
              <a:gd name="T2" fmla="*/ 205310 w 21600"/>
              <a:gd name="T3" fmla="*/ 341232733 h 23295"/>
              <a:gd name="T4" fmla="*/ 0 w 21600"/>
              <a:gd name="T5" fmla="*/ 136991145 h 23295"/>
              <a:gd name="T6" fmla="*/ 0 60000 65536"/>
              <a:gd name="T7" fmla="*/ 0 60000 65536"/>
              <a:gd name="T8" fmla="*/ 0 60000 65536"/>
              <a:gd name="T9" fmla="*/ 0 w 21600"/>
              <a:gd name="T10" fmla="*/ 0 h 23295"/>
              <a:gd name="T11" fmla="*/ 21600 w 21600"/>
              <a:gd name="T12" fmla="*/ 23295 h 23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295" fill="none" extrusionOk="0">
                <a:moveTo>
                  <a:pt x="19470" y="-1"/>
                </a:moveTo>
                <a:cubicBezTo>
                  <a:pt x="20872" y="2918"/>
                  <a:pt x="21600" y="6114"/>
                  <a:pt x="21600" y="9352"/>
                </a:cubicBezTo>
                <a:cubicBezTo>
                  <a:pt x="21600" y="14456"/>
                  <a:pt x="19792" y="19396"/>
                  <a:pt x="16497" y="23295"/>
                </a:cubicBezTo>
              </a:path>
              <a:path w="21600" h="23295" stroke="0" extrusionOk="0">
                <a:moveTo>
                  <a:pt x="19470" y="-1"/>
                </a:moveTo>
                <a:cubicBezTo>
                  <a:pt x="20872" y="2918"/>
                  <a:pt x="21600" y="6114"/>
                  <a:pt x="21600" y="9352"/>
                </a:cubicBezTo>
                <a:cubicBezTo>
                  <a:pt x="21600" y="14456"/>
                  <a:pt x="19792" y="19396"/>
                  <a:pt x="16497" y="23295"/>
                </a:cubicBezTo>
                <a:lnTo>
                  <a:pt x="0" y="9352"/>
                </a:lnTo>
                <a:close/>
              </a:path>
            </a:pathLst>
          </a:custGeom>
          <a:noFill/>
          <a:ln w="76200" cap="rnd">
            <a:solidFill>
              <a:srgbClr val="FAFD00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09573" name="Arc 5"/>
          <p:cNvSpPr>
            <a:spLocks/>
          </p:cNvSpPr>
          <p:nvPr/>
        </p:nvSpPr>
        <p:spPr bwMode="auto">
          <a:xfrm rot="1555085">
            <a:off x="3716338" y="2335213"/>
            <a:ext cx="2836862" cy="1752600"/>
          </a:xfrm>
          <a:custGeom>
            <a:avLst/>
            <a:gdLst>
              <a:gd name="T0" fmla="*/ 370780279 w 21705"/>
              <a:gd name="T1" fmla="*/ 37822322 h 21600"/>
              <a:gd name="T2" fmla="*/ 0 w 21705"/>
              <a:gd name="T3" fmla="*/ 142085543 h 21600"/>
              <a:gd name="T4" fmla="*/ 15084053 w 21705"/>
              <a:gd name="T5" fmla="*/ 0 h 21600"/>
              <a:gd name="T6" fmla="*/ 0 60000 65536"/>
              <a:gd name="T7" fmla="*/ 0 60000 65536"/>
              <a:gd name="T8" fmla="*/ 0 60000 65536"/>
              <a:gd name="T9" fmla="*/ 0 w 21705"/>
              <a:gd name="T10" fmla="*/ 0 h 21600"/>
              <a:gd name="T11" fmla="*/ 21705 w 2170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05" h="21600" fill="none" extrusionOk="0">
                <a:moveTo>
                  <a:pt x="21704" y="5744"/>
                </a:moveTo>
                <a:cubicBezTo>
                  <a:pt x="19120" y="15111"/>
                  <a:pt x="10599" y="21599"/>
                  <a:pt x="883" y="21600"/>
                </a:cubicBezTo>
                <a:cubicBezTo>
                  <a:pt x="588" y="21600"/>
                  <a:pt x="294" y="21593"/>
                  <a:pt x="0" y="21581"/>
                </a:cubicBezTo>
              </a:path>
              <a:path w="21705" h="21600" stroke="0" extrusionOk="0">
                <a:moveTo>
                  <a:pt x="21704" y="5744"/>
                </a:moveTo>
                <a:cubicBezTo>
                  <a:pt x="19120" y="15111"/>
                  <a:pt x="10599" y="21599"/>
                  <a:pt x="883" y="21600"/>
                </a:cubicBezTo>
                <a:cubicBezTo>
                  <a:pt x="588" y="21600"/>
                  <a:pt x="294" y="21593"/>
                  <a:pt x="0" y="21581"/>
                </a:cubicBezTo>
                <a:lnTo>
                  <a:pt x="883" y="0"/>
                </a:lnTo>
                <a:close/>
              </a:path>
            </a:pathLst>
          </a:custGeom>
          <a:noFill/>
          <a:ln w="76200" cap="rnd">
            <a:solidFill>
              <a:srgbClr val="33CCCC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6096000" y="1279525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en-US" sz="2000" b="1">
                <a:solidFill>
                  <a:srgbClr val="0A55A3"/>
                </a:solidFill>
                <a:latin typeface="+mj-lt"/>
              </a:rPr>
              <a:t>Web Server/Map Server</a:t>
            </a:r>
          </a:p>
        </p:txBody>
      </p:sp>
      <p:pic>
        <p:nvPicPr>
          <p:cNvPr id="32776" name="Picture 7" descr="iebla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11300"/>
            <a:ext cx="31242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18" descr="streetsmashu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38338"/>
            <a:ext cx="29718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4" name="Picture 16" descr="streetorthomashup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304800" y="1939925"/>
            <a:ext cx="297180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7" name="Rectangle 17"/>
          <p:cNvSpPr>
            <a:spLocks noChangeArrowheads="1"/>
          </p:cNvSpPr>
          <p:nvPr/>
        </p:nvSpPr>
        <p:spPr bwMode="auto">
          <a:xfrm>
            <a:off x="1066800" y="1082675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en-US" sz="2000" b="1">
                <a:solidFill>
                  <a:srgbClr val="0A55A3"/>
                </a:solidFill>
                <a:latin typeface="+mj-lt"/>
              </a:rPr>
              <a:t>Client</a:t>
            </a:r>
            <a:endParaRPr lang="en-US" sz="1600">
              <a:solidFill>
                <a:srgbClr val="0A55A3"/>
              </a:solidFill>
              <a:latin typeface="+mj-lt"/>
            </a:endParaRPr>
          </a:p>
        </p:txBody>
      </p:sp>
      <p:sp>
        <p:nvSpPr>
          <p:cNvPr id="109587" name="Text Box 19"/>
          <p:cNvSpPr txBox="1">
            <a:spLocks noChangeArrowheads="1"/>
          </p:cNvSpPr>
          <p:nvPr/>
        </p:nvSpPr>
        <p:spPr bwMode="auto">
          <a:xfrm>
            <a:off x="6400800" y="5105400"/>
            <a:ext cx="2514600" cy="5937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>
                <a:latin typeface="+mj-lt"/>
              </a:rPr>
              <a:t>5. Map Server generates map as image file</a:t>
            </a:r>
          </a:p>
        </p:txBody>
      </p:sp>
      <p:pic>
        <p:nvPicPr>
          <p:cNvPr id="32781" name="Picture 20" descr="MCj043484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17526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3581400" y="1524000"/>
            <a:ext cx="2362200" cy="3492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1. Creates </a:t>
            </a:r>
            <a:r>
              <a:rPr lang="en-US" sz="1600" b="1" dirty="0" smtClean="0">
                <a:latin typeface="+mj-lt"/>
              </a:rPr>
              <a:t>Request</a:t>
            </a:r>
            <a:endParaRPr lang="en-US" sz="1600" b="1" dirty="0">
              <a:latin typeface="+mj-lt"/>
            </a:endParaRPr>
          </a:p>
        </p:txBody>
      </p: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3581400" y="2073275"/>
            <a:ext cx="2362200" cy="5937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>
                <a:latin typeface="+mj-lt"/>
              </a:rPr>
              <a:t>2. Request sent to web service </a:t>
            </a: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6400800" y="3749675"/>
            <a:ext cx="2514600" cy="338554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3. Receives </a:t>
            </a:r>
            <a:r>
              <a:rPr lang="en-US" sz="1600" b="1" dirty="0" smtClean="0">
                <a:latin typeface="+mj-lt"/>
              </a:rPr>
              <a:t>request</a:t>
            </a:r>
            <a:endParaRPr lang="en-US" sz="1600" b="1" dirty="0">
              <a:latin typeface="+mj-lt"/>
            </a:endParaRP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6400800" y="4419600"/>
            <a:ext cx="2514600" cy="5937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>
                <a:latin typeface="+mj-lt"/>
              </a:rPr>
              <a:t>4. Calls the map server to request map</a:t>
            </a:r>
          </a:p>
        </p:txBody>
      </p:sp>
      <p:sp>
        <p:nvSpPr>
          <p:cNvPr id="109593" name="Text Box 25"/>
          <p:cNvSpPr txBox="1">
            <a:spLocks noChangeArrowheads="1"/>
          </p:cNvSpPr>
          <p:nvPr/>
        </p:nvSpPr>
        <p:spPr bwMode="auto">
          <a:xfrm>
            <a:off x="6400800" y="5867400"/>
            <a:ext cx="2514600" cy="5937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latin typeface="+mj-lt"/>
              </a:rPr>
              <a:t>6. Creates response </a:t>
            </a:r>
            <a:r>
              <a:rPr lang="en-US" sz="1600" b="1" dirty="0" smtClean="0">
                <a:latin typeface="+mj-lt"/>
              </a:rPr>
              <a:t>with </a:t>
            </a:r>
            <a:r>
              <a:rPr lang="en-US" sz="1600" b="1" dirty="0">
                <a:latin typeface="+mj-lt"/>
              </a:rPr>
              <a:t>image file</a:t>
            </a:r>
          </a:p>
        </p:txBody>
      </p:sp>
      <p:sp>
        <p:nvSpPr>
          <p:cNvPr id="109594" name="Text Box 26"/>
          <p:cNvSpPr txBox="1">
            <a:spLocks noChangeArrowheads="1"/>
          </p:cNvSpPr>
          <p:nvPr/>
        </p:nvSpPr>
        <p:spPr bwMode="auto">
          <a:xfrm>
            <a:off x="3657600" y="3978275"/>
            <a:ext cx="2514600" cy="34925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>
                <a:latin typeface="+mj-lt"/>
              </a:rPr>
              <a:t>7. Response sent to client</a:t>
            </a:r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533400" y="3886200"/>
            <a:ext cx="23622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>
                <a:latin typeface="+mj-lt"/>
              </a:rPr>
              <a:t>8. Receives response, parses to extract image and updates map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BCBC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BCBC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animBg="1"/>
      <p:bldP spid="109573" grpId="0" animBg="1"/>
      <p:bldP spid="109587" grpId="0" animBg="1"/>
      <p:bldP spid="109589" grpId="0" animBg="1"/>
      <p:bldP spid="109590" grpId="0" animBg="1"/>
      <p:bldP spid="109591" grpId="0" animBg="1"/>
      <p:bldP spid="109592" grpId="0" animBg="1"/>
      <p:bldP spid="109593" grpId="0" animBg="1"/>
      <p:bldP spid="109594" grpId="0" animBg="1"/>
      <p:bldP spid="109595" grpId="0" animBg="1"/>
    </p:bldLst>
  </p:timing>
</p:sld>
</file>

<file path=ppt/theme/theme1.xml><?xml version="1.0" encoding="utf-8"?>
<a:theme xmlns:a="http://schemas.openxmlformats.org/drawingml/2006/main" name="ITC theme">
  <a:themeElements>
    <a:clrScheme name="IT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T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T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ITC theme</Template>
  <TotalTime>197</TotalTime>
  <Words>155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ITC theme</vt:lpstr>
      <vt:lpstr>Introduction to webservices</vt:lpstr>
      <vt:lpstr>Slide 2</vt:lpstr>
      <vt:lpstr>Web Service Operation</vt:lpstr>
      <vt:lpstr>Map Service Operation</vt:lpstr>
    </vt:vector>
  </TitlesOfParts>
  <Company>ITC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postgressql/postgis</dc:title>
  <dc:creator>turdukulov</dc:creator>
  <cp:lastModifiedBy>turdukulov</cp:lastModifiedBy>
  <cp:revision>30</cp:revision>
  <dcterms:created xsi:type="dcterms:W3CDTF">2010-10-08T06:21:50Z</dcterms:created>
  <dcterms:modified xsi:type="dcterms:W3CDTF">2010-10-18T04:38:08Z</dcterms:modified>
</cp:coreProperties>
</file>